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38"/>
  </p:notesMasterIdLst>
  <p:handoutMasterIdLst>
    <p:handoutMasterId r:id="rId39"/>
  </p:handoutMasterIdLst>
  <p:sldIdLst>
    <p:sldId id="334" r:id="rId3"/>
    <p:sldId id="335" r:id="rId4"/>
    <p:sldId id="423" r:id="rId5"/>
    <p:sldId id="336" r:id="rId6"/>
    <p:sldId id="386" r:id="rId7"/>
    <p:sldId id="387" r:id="rId8"/>
    <p:sldId id="302" r:id="rId9"/>
    <p:sldId id="304" r:id="rId10"/>
    <p:sldId id="349" r:id="rId11"/>
    <p:sldId id="299" r:id="rId12"/>
    <p:sldId id="350" r:id="rId13"/>
    <p:sldId id="412" r:id="rId14"/>
    <p:sldId id="303" r:id="rId15"/>
    <p:sldId id="308" r:id="rId16"/>
    <p:sldId id="298" r:id="rId17"/>
    <p:sldId id="323" r:id="rId18"/>
    <p:sldId id="305" r:id="rId19"/>
    <p:sldId id="325" r:id="rId20"/>
    <p:sldId id="310" r:id="rId21"/>
    <p:sldId id="388" r:id="rId22"/>
    <p:sldId id="419" r:id="rId23"/>
    <p:sldId id="420" r:id="rId24"/>
    <p:sldId id="421" r:id="rId25"/>
    <p:sldId id="418" r:id="rId26"/>
    <p:sldId id="389" r:id="rId27"/>
    <p:sldId id="413" r:id="rId28"/>
    <p:sldId id="414" r:id="rId29"/>
    <p:sldId id="415" r:id="rId30"/>
    <p:sldId id="422" r:id="rId31"/>
    <p:sldId id="417" r:id="rId32"/>
    <p:sldId id="390" r:id="rId33"/>
    <p:sldId id="391" r:id="rId34"/>
    <p:sldId id="424" r:id="rId35"/>
    <p:sldId id="293" r:id="rId36"/>
    <p:sldId id="270" r:id="rId37"/>
  </p:sldIdLst>
  <p:sldSz cx="12192000" cy="6858000"/>
  <p:notesSz cx="6797675" cy="9928225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lo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48" y="48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9B187-85C4-4AEB-813A-D70776326C10}" type="datetimeFigureOut">
              <a:rPr lang="it-CH" smtClean="0"/>
              <a:t>19.11.2020</a:t>
            </a:fld>
            <a:endParaRPr lang="it-CH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C9186-A68E-476A-AF4B-AAE186D654A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998337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812F2-8A8F-4CF0-8AA9-BB4E3277040C}" type="datetimeFigureOut">
              <a:rPr lang="de-CH" smtClean="0"/>
              <a:t>19.11.2020</a:t>
            </a:fld>
            <a:endParaRPr lang="de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778B9-6DEE-4737-BB29-3FCD39B592B9}" type="slidenum">
              <a:rPr lang="de-CH" smtClean="0"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014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1543937131"/>
      </p:ext>
    </p:extLst>
  </p:cSld>
  <p:clrMapOvr>
    <a:masterClrMapping/>
  </p:clrMapOvr>
  <p:transition spd="slow">
    <p:fade/>
  </p:transition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345706566"/>
      </p:ext>
    </p:extLst>
  </p:cSld>
  <p:clrMapOvr>
    <a:masterClrMapping/>
  </p:clrMapOvr>
  <p:transition spd="slow"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1372070232"/>
      </p:ext>
    </p:extLst>
  </p:cSld>
  <p:clrMapOvr>
    <a:masterClrMapping/>
  </p:clrMapOvr>
  <p:transition spd="slow">
    <p:fade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20184"/>
      </p:ext>
    </p:extLst>
  </p:cSld>
  <p:clrMapOvr>
    <a:masterClrMapping/>
  </p:clrMapOvr>
  <p:transition spd="slow">
    <p:fade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19807"/>
      </p:ext>
    </p:extLst>
  </p:cSld>
  <p:clrMapOvr>
    <a:masterClrMapping/>
  </p:clrMapOvr>
  <p:transition spd="slow">
    <p:fade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437"/>
      </p:ext>
    </p:extLst>
  </p:cSld>
  <p:clrMapOvr>
    <a:masterClrMapping/>
  </p:clrMapOvr>
  <p:transition spd="slow">
    <p:fade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13588"/>
      </p:ext>
    </p:extLst>
  </p:cSld>
  <p:clrMapOvr>
    <a:masterClrMapping/>
  </p:clrMapOvr>
  <p:transition spd="slow">
    <p:fade/>
  </p:transition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78183"/>
      </p:ext>
    </p:extLst>
  </p:cSld>
  <p:clrMapOvr>
    <a:masterClrMapping/>
  </p:clrMapOvr>
  <p:transition spd="slow">
    <p:fade/>
  </p:transition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15272"/>
      </p:ext>
    </p:extLst>
  </p:cSld>
  <p:clrMapOvr>
    <a:masterClrMapping/>
  </p:clrMapOvr>
  <p:transition spd="slow">
    <p:fade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84813"/>
            <a:ext cx="1283588" cy="211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8065"/>
      </p:ext>
    </p:extLst>
  </p:cSld>
  <p:clrMapOvr>
    <a:masterClrMapping/>
  </p:clrMapOvr>
  <p:transition spd="slow">
    <p:fade/>
  </p:transition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8512"/>
      </p:ext>
    </p:extLst>
  </p:cSld>
  <p:clrMapOvr>
    <a:masterClrMapping/>
  </p:clrMapOvr>
  <p:transition spd="slow">
    <p:fade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2311856660"/>
      </p:ext>
    </p:extLst>
  </p:cSld>
  <p:clrMapOvr>
    <a:masterClrMapping/>
  </p:clrMapOvr>
  <p:transition spd="slow">
    <p:fade/>
  </p:transition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40524"/>
      </p:ext>
    </p:extLst>
  </p:cSld>
  <p:clrMapOvr>
    <a:masterClrMapping/>
  </p:clrMapOvr>
  <p:transition spd="slow">
    <p:fade/>
  </p:transition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81425"/>
      </p:ext>
    </p:extLst>
  </p:cSld>
  <p:clrMapOvr>
    <a:masterClrMapping/>
  </p:clrMapOvr>
  <p:transition spd="slow">
    <p:fade/>
  </p:transition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6585"/>
      </p:ext>
    </p:extLst>
  </p:cSld>
  <p:clrMapOvr>
    <a:masterClrMapping/>
  </p:clrMapOvr>
  <p:transition spd="slow">
    <p:fad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125646006"/>
      </p:ext>
    </p:extLst>
  </p:cSld>
  <p:clrMapOvr>
    <a:masterClrMapping/>
  </p:clrMapOvr>
  <p:transition spd="slow">
    <p:fad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741939184"/>
      </p:ext>
    </p:extLst>
  </p:cSld>
  <p:clrMapOvr>
    <a:masterClrMapping/>
  </p:clrMapOvr>
  <p:transition spd="slow">
    <p:fade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1251337791"/>
      </p:ext>
    </p:extLst>
  </p:cSld>
  <p:clrMapOvr>
    <a:masterClrMapping/>
  </p:clrMapOvr>
  <p:transition spd="slow">
    <p:fade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4152072595"/>
      </p:ext>
    </p:extLst>
  </p:cSld>
  <p:clrMapOvr>
    <a:masterClrMapping/>
  </p:clrMapOvr>
  <p:transition spd="slow"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  <p:pic>
        <p:nvPicPr>
          <p:cNvPr id="5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84813"/>
            <a:ext cx="1283588" cy="211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8355"/>
      </p:ext>
    </p:extLst>
  </p:cSld>
  <p:clrMapOvr>
    <a:masterClrMapping/>
  </p:clrMapOvr>
  <p:transition spd="slow">
    <p:fade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86807166"/>
      </p:ext>
    </p:extLst>
  </p:cSld>
  <p:clrMapOvr>
    <a:masterClrMapping/>
  </p:clrMapOvr>
  <p:transition spd="slow">
    <p:fad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753577437"/>
      </p:ext>
    </p:extLst>
  </p:cSld>
  <p:clrMapOvr>
    <a:masterClrMapping/>
  </p:clrMapOvr>
  <p:transition spd="slow">
    <p:fad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70837-AE86-4289-B9A2-793AB1257095}" type="datetime1">
              <a:rPr lang="it-CH" smtClean="0"/>
              <a:t>19.11.2020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CH"/>
              <a:t>federlegno.ch • 13 novembre 2013 </a:t>
            </a:r>
            <a:endParaRPr lang="it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22DF-F63F-4B84-9896-DDEFDF01A7E5}" type="slidenum">
              <a:rPr lang="it-CH" smtClean="0"/>
              <a:t>‹N›</a:t>
            </a:fld>
            <a:endParaRPr lang="it-CH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08"/>
            <a:ext cx="1348527" cy="3096491"/>
          </a:xfrm>
          <a:prstGeom prst="rect">
            <a:avLst/>
          </a:prstGeom>
        </p:spPr>
      </p:pic>
      <p:pic>
        <p:nvPicPr>
          <p:cNvPr id="8" name="Immagine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3884813"/>
            <a:ext cx="1283588" cy="211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8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70837-AE86-4289-B9A2-793AB1257095}" type="datetime1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it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CH">
                <a:solidFill>
                  <a:prstClr val="black">
                    <a:tint val="75000"/>
                  </a:prstClr>
                </a:solidFill>
              </a:rPr>
              <a:t>federlegno.ch • 13 novembre 2013 </a:t>
            </a:r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22DF-F63F-4B84-9896-DDEFDF01A7E5}" type="slidenum">
              <a:rPr lang="it-CH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08"/>
            <a:ext cx="1348527" cy="3096491"/>
          </a:xfrm>
          <a:prstGeom prst="rect">
            <a:avLst/>
          </a:prstGeom>
        </p:spPr>
      </p:pic>
      <p:pic>
        <p:nvPicPr>
          <p:cNvPr id="8" name="Immagine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3884813"/>
            <a:ext cx="1283588" cy="211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0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6430" y="1609674"/>
            <a:ext cx="93755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6000" b="1" dirty="0"/>
              <a:t>8</a:t>
            </a:r>
            <a:r>
              <a:rPr lang="de-CH" sz="6000" b="1" baseline="30000" dirty="0"/>
              <a:t>a  </a:t>
            </a:r>
            <a:r>
              <a:rPr lang="de-CH" sz="6000" b="1" dirty="0" err="1"/>
              <a:t>Assemblea</a:t>
            </a:r>
            <a:r>
              <a:rPr lang="de-CH" sz="6000" b="1" dirty="0"/>
              <a:t> Ordinaria</a:t>
            </a:r>
          </a:p>
          <a:p>
            <a:pPr algn="ctr"/>
            <a:r>
              <a:rPr lang="de-CH" sz="6000" b="1" dirty="0"/>
              <a:t>federlegno.ch 2020</a:t>
            </a:r>
          </a:p>
          <a:p>
            <a:pPr algn="ctr"/>
            <a:endParaRPr lang="de-CH" sz="6000" b="1" dirty="0"/>
          </a:p>
          <a:p>
            <a:pPr algn="ctr"/>
            <a:r>
              <a:rPr lang="de-CH" sz="2800" b="1" dirty="0" err="1"/>
              <a:t>versione</a:t>
            </a:r>
            <a:r>
              <a:rPr lang="de-CH" sz="2800" b="1" dirty="0"/>
              <a:t> online</a:t>
            </a:r>
          </a:p>
          <a:p>
            <a:pPr algn="ctr"/>
            <a:endParaRPr lang="de-CH" sz="4400" b="1" dirty="0"/>
          </a:p>
        </p:txBody>
      </p:sp>
    </p:spTree>
    <p:extLst>
      <p:ext uri="{BB962C8B-B14F-4D97-AF65-F5344CB8AC3E}">
        <p14:creationId xmlns:p14="http://schemas.microsoft.com/office/powerpoint/2010/main" val="39122210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83958" y="515780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Promozione energia-legno </a:t>
            </a: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583958" y="2159640"/>
            <a:ext cx="10496281" cy="49519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CH" sz="4000" b="1" dirty="0"/>
              <a:t>2019 Progetti realizzati e in corso</a:t>
            </a:r>
            <a:r>
              <a:rPr lang="it-CH" sz="3600" b="1" dirty="0"/>
              <a:t>:</a:t>
            </a:r>
            <a:endParaRPr lang="it-CH" sz="3600" dirty="0"/>
          </a:p>
          <a:p>
            <a:pPr marL="342900" indent="-342900"/>
            <a:r>
              <a:rPr lang="it-CH" sz="3600" dirty="0"/>
              <a:t>Centrale di </a:t>
            </a:r>
            <a:r>
              <a:rPr lang="it-CH" sz="3600" b="1" dirty="0"/>
              <a:t>Mezzana</a:t>
            </a:r>
            <a:r>
              <a:rPr lang="it-CH" sz="3600" dirty="0"/>
              <a:t> in funzione</a:t>
            </a:r>
          </a:p>
          <a:p>
            <a:pPr marL="342900" indent="-342900"/>
            <a:r>
              <a:rPr lang="it-CH" sz="3600" dirty="0"/>
              <a:t>Centrale di </a:t>
            </a:r>
            <a:r>
              <a:rPr lang="it-CH" sz="3600" b="1" dirty="0"/>
              <a:t>Airolo</a:t>
            </a:r>
            <a:r>
              <a:rPr lang="it-CH" sz="3600" dirty="0"/>
              <a:t> in funzione</a:t>
            </a:r>
          </a:p>
          <a:p>
            <a:pPr marL="342900" indent="-342900"/>
            <a:r>
              <a:rPr lang="it-CH" sz="3600" dirty="0"/>
              <a:t>Centrale di </a:t>
            </a:r>
            <a:r>
              <a:rPr lang="it-CH" sz="3600" b="1" dirty="0" err="1"/>
              <a:t>Biasca</a:t>
            </a:r>
            <a:r>
              <a:rPr lang="it-CH" sz="3600" dirty="0"/>
              <a:t> raddoppiata                                             la potenza</a:t>
            </a:r>
          </a:p>
          <a:p>
            <a:pPr marL="342900" indent="-342900"/>
            <a:r>
              <a:rPr lang="it-CH" sz="3600" dirty="0"/>
              <a:t>Centrale di </a:t>
            </a:r>
            <a:r>
              <a:rPr lang="it-CH" sz="3600" b="1" dirty="0" err="1"/>
              <a:t>Acquarossa</a:t>
            </a:r>
            <a:r>
              <a:rPr lang="it-CH" sz="3600" dirty="0"/>
              <a:t> in costruzione </a:t>
            </a:r>
          </a:p>
          <a:p>
            <a:pPr marL="0" indent="0">
              <a:buNone/>
            </a:pPr>
            <a:endParaRPr lang="de-CH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8740" y="800652"/>
            <a:ext cx="4803912" cy="3202608"/>
          </a:xfrm>
          <a:prstGeom prst="rect">
            <a:avLst/>
          </a:prstGeom>
        </p:spPr>
      </p:pic>
      <p:pic>
        <p:nvPicPr>
          <p:cNvPr id="6" name="Immagine 2">
            <a:extLst>
              <a:ext uri="{FF2B5EF4-FFF2-40B4-BE49-F238E27FC236}">
                <a16:creationId xmlns:a16="http://schemas.microsoft.com/office/drawing/2014/main" id="{584DDCC9-B2B0-4A85-9069-40BFF0052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391" y="3088377"/>
            <a:ext cx="3202607" cy="17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7000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5"/>
          <p:cNvSpPr txBox="1">
            <a:spLocks/>
          </p:cNvSpPr>
          <p:nvPr/>
        </p:nvSpPr>
        <p:spPr>
          <a:xfrm>
            <a:off x="1309511" y="1832768"/>
            <a:ext cx="7861148" cy="44017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/>
            <a:r>
              <a:rPr lang="de-CH" sz="3600" b="1" dirty="0"/>
              <a:t>Flora Lugano </a:t>
            </a:r>
          </a:p>
          <a:p>
            <a:pPr marL="800100" lvl="1" indent="-342900"/>
            <a:r>
              <a:rPr lang="de-CH" sz="3600" b="1" dirty="0"/>
              <a:t>Ticino </a:t>
            </a:r>
            <a:r>
              <a:rPr lang="de-CH" sz="3600" b="1" dirty="0" err="1"/>
              <a:t>Impiantistica</a:t>
            </a:r>
            <a:r>
              <a:rPr lang="de-CH" sz="3600" b="1" dirty="0"/>
              <a:t> </a:t>
            </a:r>
            <a:endParaRPr lang="it-CH" sz="3600" dirty="0"/>
          </a:p>
          <a:p>
            <a:pPr marL="800100" lvl="1" indent="-342900"/>
            <a:r>
              <a:rPr lang="de-CH" sz="3600" b="1" dirty="0"/>
              <a:t>Festival della Natura </a:t>
            </a:r>
            <a:endParaRPr lang="it-CH" sz="3600" dirty="0"/>
          </a:p>
          <a:p>
            <a:pPr marL="800100" lvl="1" indent="-342900"/>
            <a:r>
              <a:rPr lang="de-CH" sz="3600" b="1" dirty="0"/>
              <a:t>Pentathlon del </a:t>
            </a:r>
            <a:r>
              <a:rPr lang="de-CH" sz="3600" b="1" dirty="0" err="1"/>
              <a:t>Boscaiolo</a:t>
            </a:r>
            <a:r>
              <a:rPr lang="de-CH" sz="3600" b="1" dirty="0"/>
              <a:t> </a:t>
            </a:r>
            <a:endParaRPr lang="it-CH" sz="3600" dirty="0"/>
          </a:p>
          <a:p>
            <a:pPr marL="800100" lvl="1" indent="-342900"/>
            <a:r>
              <a:rPr lang="it-CH" sz="3600" b="1" dirty="0"/>
              <a:t>Evento legno</a:t>
            </a:r>
            <a:r>
              <a:rPr lang="it-CH" sz="3600" dirty="0"/>
              <a:t> - tetto in Castagno 					</a:t>
            </a:r>
            <a:r>
              <a:rPr lang="it-CH" sz="3600" dirty="0" err="1"/>
              <a:t>Mugena</a:t>
            </a:r>
            <a:endParaRPr lang="it-CH" sz="3600" dirty="0"/>
          </a:p>
          <a:p>
            <a:pPr marL="457200" lvl="1" indent="0">
              <a:buNone/>
            </a:pPr>
            <a:r>
              <a:rPr lang="it-CH" sz="3600" dirty="0"/>
              <a:t>			      - Edilizia in legno</a:t>
            </a:r>
          </a:p>
          <a:p>
            <a:pPr marL="457200" lvl="1" indent="0">
              <a:buNone/>
            </a:pPr>
            <a:r>
              <a:rPr lang="it-CH" sz="3600" dirty="0"/>
              <a:t>				</a:t>
            </a:r>
            <a:r>
              <a:rPr lang="it-CH" sz="3600" dirty="0" err="1"/>
              <a:t>Campra</a:t>
            </a:r>
            <a:r>
              <a:rPr lang="it-CH" sz="3600" dirty="0"/>
              <a:t> </a:t>
            </a:r>
            <a:endParaRPr lang="de-CH" sz="3600" b="1" dirty="0"/>
          </a:p>
          <a:p>
            <a:pPr marL="800100" lvl="1" indent="-342900"/>
            <a:endParaRPr lang="it-CH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821004" y="497017"/>
            <a:ext cx="5867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Fiere e manifestazioni </a:t>
            </a: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4C950588-9451-4793-9FE5-12877A493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286" y="4227936"/>
            <a:ext cx="3042097" cy="204834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2667" y="525619"/>
            <a:ext cx="4204952" cy="315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3894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31832" y="311212"/>
            <a:ext cx="8465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>
                <a:solidFill>
                  <a:prstClr val="black"/>
                </a:solidFill>
              </a:rPr>
              <a:t>Corso «Edilizia in Legno» presso la Scuola del Verde di Mezzana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275786" y="2807594"/>
            <a:ext cx="3940935" cy="204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CH">
              <a:solidFill>
                <a:prstClr val="black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306873" y="2305318"/>
            <a:ext cx="2537138" cy="180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CH" dirty="0">
              <a:solidFill>
                <a:prstClr val="black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31832" y="2044473"/>
            <a:ext cx="725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600" dirty="0">
                <a:solidFill>
                  <a:prstClr val="black"/>
                </a:solidFill>
              </a:rPr>
              <a:t>110 </a:t>
            </a:r>
            <a:r>
              <a:rPr lang="de-CH" sz="3600" dirty="0" err="1">
                <a:solidFill>
                  <a:prstClr val="black"/>
                </a:solidFill>
              </a:rPr>
              <a:t>professionisti</a:t>
            </a:r>
            <a:r>
              <a:rPr lang="de-CH" sz="3600" dirty="0">
                <a:solidFill>
                  <a:prstClr val="black"/>
                </a:solidFill>
              </a:rPr>
              <a:t> </a:t>
            </a:r>
            <a:r>
              <a:rPr lang="de-CH" sz="3600" dirty="0" err="1">
                <a:solidFill>
                  <a:prstClr val="black"/>
                </a:solidFill>
              </a:rPr>
              <a:t>partecipanti</a:t>
            </a:r>
            <a:endParaRPr lang="de-CH" sz="3600" dirty="0">
              <a:solidFill>
                <a:prstClr val="black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600" dirty="0" err="1">
                <a:solidFill>
                  <a:prstClr val="black"/>
                </a:solidFill>
              </a:rPr>
              <a:t>un</a:t>
            </a:r>
            <a:r>
              <a:rPr lang="de-CH" sz="3600" dirty="0">
                <a:solidFill>
                  <a:prstClr val="black"/>
                </a:solidFill>
              </a:rPr>
              <a:t> </a:t>
            </a:r>
            <a:r>
              <a:rPr lang="de-CH" sz="3600" dirty="0" err="1">
                <a:solidFill>
                  <a:prstClr val="black"/>
                </a:solidFill>
              </a:rPr>
              <a:t>ponte</a:t>
            </a:r>
            <a:r>
              <a:rPr lang="de-CH" sz="3600" dirty="0">
                <a:solidFill>
                  <a:prstClr val="black"/>
                </a:solidFill>
              </a:rPr>
              <a:t> </a:t>
            </a:r>
            <a:r>
              <a:rPr lang="de-CH" sz="3600" dirty="0" err="1">
                <a:solidFill>
                  <a:prstClr val="black"/>
                </a:solidFill>
              </a:rPr>
              <a:t>verso</a:t>
            </a:r>
            <a:r>
              <a:rPr lang="de-CH" sz="3600" dirty="0">
                <a:solidFill>
                  <a:prstClr val="black"/>
                </a:solidFill>
              </a:rPr>
              <a:t> </a:t>
            </a:r>
            <a:r>
              <a:rPr lang="de-CH" sz="3600" dirty="0" err="1">
                <a:solidFill>
                  <a:prstClr val="black"/>
                </a:solidFill>
              </a:rPr>
              <a:t>gli</a:t>
            </a:r>
            <a:r>
              <a:rPr lang="de-CH" sz="3600" dirty="0">
                <a:solidFill>
                  <a:prstClr val="black"/>
                </a:solidFill>
              </a:rPr>
              <a:t> </a:t>
            </a:r>
            <a:r>
              <a:rPr lang="de-CH" sz="3600" dirty="0" err="1">
                <a:solidFill>
                  <a:prstClr val="black"/>
                </a:solidFill>
              </a:rPr>
              <a:t>architetti</a:t>
            </a:r>
            <a:endParaRPr lang="de-CH" sz="3600" dirty="0">
              <a:solidFill>
                <a:prstClr val="black"/>
              </a:solidFill>
            </a:endParaRPr>
          </a:p>
          <a:p>
            <a:endParaRPr lang="it-CH" sz="3600" dirty="0">
              <a:solidFill>
                <a:prstClr val="black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13272" y="794660"/>
            <a:ext cx="2839793" cy="13176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12" y="3432220"/>
            <a:ext cx="4567707" cy="34257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81" y="3962400"/>
            <a:ext cx="3532287" cy="26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7248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9489" y="568789"/>
            <a:ext cx="9833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Campagna nazionale             «Woodvetia»</a:t>
            </a: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769489" y="2292439"/>
            <a:ext cx="5777530" cy="26963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3600" dirty="0"/>
              <a:t>in collaborazione con </a:t>
            </a:r>
            <a:r>
              <a:rPr lang="it-CH" sz="3600" dirty="0" err="1"/>
              <a:t>Lignum</a:t>
            </a:r>
            <a:r>
              <a:rPr lang="it-CH" sz="3600" dirty="0"/>
              <a:t> - </a:t>
            </a:r>
            <a:r>
              <a:rPr lang="de-CH" sz="3600" dirty="0"/>
              <a:t>Legno </a:t>
            </a:r>
            <a:r>
              <a:rPr lang="de-CH" sz="3600" dirty="0" err="1"/>
              <a:t>Svizzero</a:t>
            </a:r>
            <a:endParaRPr lang="de-CH" sz="3600" dirty="0"/>
          </a:p>
          <a:p>
            <a:r>
              <a:rPr lang="de-CH" sz="3600" dirty="0" err="1"/>
              <a:t>ricerca</a:t>
            </a:r>
            <a:r>
              <a:rPr lang="de-CH" sz="3600" dirty="0"/>
              <a:t> </a:t>
            </a:r>
            <a:r>
              <a:rPr lang="de-CH" sz="3600" dirty="0" err="1"/>
              <a:t>ubicazione</a:t>
            </a:r>
            <a:r>
              <a:rPr lang="de-CH" sz="3600" dirty="0"/>
              <a:t> </a:t>
            </a:r>
            <a:r>
              <a:rPr lang="de-CH" sz="3600" dirty="0" err="1"/>
              <a:t>idonea</a:t>
            </a:r>
            <a:r>
              <a:rPr lang="de-CH" sz="3600" dirty="0"/>
              <a:t> per la </a:t>
            </a:r>
            <a:r>
              <a:rPr lang="de-CH" sz="3600" dirty="0" err="1"/>
              <a:t>scultura</a:t>
            </a:r>
            <a:r>
              <a:rPr lang="de-CH" sz="3600" dirty="0"/>
              <a:t> «Dimitri» in Ticino</a:t>
            </a:r>
          </a:p>
          <a:p>
            <a:r>
              <a:rPr lang="de-CH" sz="3600" dirty="0"/>
              <a:t>4 </a:t>
            </a:r>
            <a:r>
              <a:rPr lang="de-CH" sz="3600" dirty="0" err="1"/>
              <a:t>nuove</a:t>
            </a:r>
            <a:r>
              <a:rPr lang="de-CH" sz="3600" dirty="0"/>
              <a:t> </a:t>
            </a:r>
            <a:r>
              <a:rPr lang="de-CH" sz="3600" dirty="0" err="1"/>
              <a:t>adesioni</a:t>
            </a:r>
            <a:r>
              <a:rPr lang="de-CH" sz="3600" dirty="0"/>
              <a:t> </a:t>
            </a:r>
            <a:r>
              <a:rPr lang="de-CH" sz="3600" dirty="0" err="1"/>
              <a:t>aziendali</a:t>
            </a:r>
            <a:r>
              <a:rPr lang="de-CH" sz="3600" dirty="0"/>
              <a:t> alla </a:t>
            </a:r>
            <a:r>
              <a:rPr lang="de-CH" sz="3600" dirty="0" err="1"/>
              <a:t>certificazione</a:t>
            </a:r>
            <a:r>
              <a:rPr lang="de-CH" sz="3600" dirty="0"/>
              <a:t> «Legno </a:t>
            </a:r>
            <a:r>
              <a:rPr lang="de-CH" sz="3600" dirty="0" err="1"/>
              <a:t>Svizzero</a:t>
            </a:r>
            <a:r>
              <a:rPr lang="de-CH" sz="3600" dirty="0"/>
              <a:t>»</a:t>
            </a:r>
          </a:p>
          <a:p>
            <a:pPr>
              <a:buFontTx/>
              <a:buChar char="-"/>
            </a:pPr>
            <a:endParaRPr lang="de-CH" sz="3600" dirty="0"/>
          </a:p>
        </p:txBody>
      </p:sp>
      <p:pic>
        <p:nvPicPr>
          <p:cNvPr id="11" name="Immagine 11">
            <a:extLst>
              <a:ext uri="{FF2B5EF4-FFF2-40B4-BE49-F238E27FC236}">
                <a16:creationId xmlns:a16="http://schemas.microsoft.com/office/drawing/2014/main" id="{E992C4D0-5653-4D52-A6A6-136CFA8EF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r="8294" b="22258"/>
          <a:stretch/>
        </p:blipFill>
        <p:spPr>
          <a:xfrm rot="5400000">
            <a:off x="6455542" y="1148416"/>
            <a:ext cx="6884874" cy="458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3859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21004" y="497017"/>
            <a:ext cx="9833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Rivista Forestaviva</a:t>
            </a:r>
          </a:p>
          <a:p>
            <a:r>
              <a:rPr lang="it-CH" sz="4800" dirty="0"/>
              <a:t>La voce della filiera bosco-legno</a:t>
            </a:r>
            <a:endParaRPr lang="it-CH" sz="4800" b="1" dirty="0"/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821003" y="2518611"/>
            <a:ext cx="6743447" cy="4339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3600" dirty="0"/>
              <a:t>2019: </a:t>
            </a:r>
            <a:r>
              <a:rPr lang="it-CH" sz="3600" b="1" dirty="0"/>
              <a:t>pubblicate 4 edizioni</a:t>
            </a:r>
          </a:p>
          <a:p>
            <a:pPr marL="0" indent="0">
              <a:buNone/>
            </a:pPr>
            <a:r>
              <a:rPr lang="it-CH" sz="3600" dirty="0"/>
              <a:t>   in collaborazione con le</a:t>
            </a:r>
          </a:p>
          <a:p>
            <a:pPr marL="0" indent="0">
              <a:buNone/>
            </a:pPr>
            <a:r>
              <a:rPr lang="it-CH" sz="3600" dirty="0"/>
              <a:t>   riviste nazionali di settore      </a:t>
            </a:r>
          </a:p>
          <a:p>
            <a:pPr marL="0" indent="0">
              <a:buNone/>
            </a:pPr>
            <a:r>
              <a:rPr lang="it-CH" sz="3600" dirty="0"/>
              <a:t>   «</a:t>
            </a:r>
            <a:r>
              <a:rPr lang="it-CH" sz="3600" b="1" dirty="0"/>
              <a:t>Wald und Holz</a:t>
            </a:r>
            <a:r>
              <a:rPr lang="it-CH" sz="3600" dirty="0"/>
              <a:t>» e «</a:t>
            </a:r>
            <a:r>
              <a:rPr lang="it-CH" sz="3600" b="1" dirty="0"/>
              <a:t>La Fôret</a:t>
            </a:r>
            <a:r>
              <a:rPr lang="it-CH" sz="3600" dirty="0"/>
              <a:t>» </a:t>
            </a:r>
          </a:p>
          <a:p>
            <a:pPr marL="0" indent="0">
              <a:buNone/>
            </a:pPr>
            <a:r>
              <a:rPr lang="it-CH" sz="3600" dirty="0"/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874" y="2066677"/>
            <a:ext cx="3573399" cy="47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8356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5"/>
          <p:cNvSpPr txBox="1">
            <a:spLocks/>
          </p:cNvSpPr>
          <p:nvPr/>
        </p:nvSpPr>
        <p:spPr>
          <a:xfrm>
            <a:off x="1283368" y="2780419"/>
            <a:ext cx="10908632" cy="40775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/>
            <a:r>
              <a:rPr lang="de-CH" sz="3600" dirty="0" err="1"/>
              <a:t>Servizio</a:t>
            </a:r>
            <a:r>
              <a:rPr lang="de-CH" sz="3600" dirty="0"/>
              <a:t> RSI «</a:t>
            </a:r>
            <a:r>
              <a:rPr lang="de-CH" sz="3600" dirty="0" err="1"/>
              <a:t>Falò</a:t>
            </a:r>
            <a:r>
              <a:rPr lang="de-CH" sz="3600" dirty="0"/>
              <a:t>» - </a:t>
            </a:r>
            <a:r>
              <a:rPr lang="de-CH" sz="3600" dirty="0" err="1"/>
              <a:t>l’edilizia</a:t>
            </a:r>
            <a:r>
              <a:rPr lang="de-CH" sz="3600" dirty="0"/>
              <a:t> in legno in Ticino</a:t>
            </a:r>
            <a:endParaRPr lang="it-CH" sz="3600" dirty="0"/>
          </a:p>
          <a:p>
            <a:pPr marL="800100" lvl="1" indent="-342900"/>
            <a:r>
              <a:rPr lang="de-CH" sz="3600" dirty="0" err="1"/>
              <a:t>Servizio</a:t>
            </a:r>
            <a:r>
              <a:rPr lang="de-CH" sz="3600" dirty="0"/>
              <a:t> RSI «</a:t>
            </a:r>
            <a:r>
              <a:rPr lang="de-CH" sz="3600" dirty="0" err="1"/>
              <a:t>Quotidiano</a:t>
            </a:r>
            <a:r>
              <a:rPr lang="de-CH" sz="3600" dirty="0"/>
              <a:t>» - </a:t>
            </a:r>
            <a:r>
              <a:rPr lang="de-CH" sz="3600" dirty="0" err="1"/>
              <a:t>bosco</a:t>
            </a:r>
            <a:r>
              <a:rPr lang="de-CH" sz="3600" dirty="0"/>
              <a:t> e </a:t>
            </a:r>
            <a:r>
              <a:rPr lang="de-CH" sz="3600" dirty="0" err="1"/>
              <a:t>tempeste</a:t>
            </a:r>
            <a:endParaRPr lang="de-CH" sz="3600" dirty="0"/>
          </a:p>
          <a:p>
            <a:pPr marL="800100" lvl="1" indent="-342900"/>
            <a:r>
              <a:rPr lang="de-CH" sz="3600" dirty="0" err="1"/>
              <a:t>Servizio</a:t>
            </a:r>
            <a:r>
              <a:rPr lang="de-CH" sz="3600" dirty="0"/>
              <a:t> RSI</a:t>
            </a:r>
            <a:r>
              <a:rPr lang="it-CH" sz="3600" dirty="0"/>
              <a:t> «LA1» - bosco e tempeste</a:t>
            </a:r>
          </a:p>
          <a:p>
            <a:pPr marL="800100" lvl="1" indent="-342900"/>
            <a:r>
              <a:rPr lang="de-CH" sz="3600" dirty="0" err="1"/>
              <a:t>Servizio</a:t>
            </a:r>
            <a:r>
              <a:rPr lang="de-CH" sz="3600" dirty="0"/>
              <a:t> RSI «LA1» – la </a:t>
            </a:r>
            <a:r>
              <a:rPr lang="de-CH" sz="3600" dirty="0" err="1"/>
              <a:t>filiera</a:t>
            </a:r>
            <a:r>
              <a:rPr lang="de-CH" sz="3600" dirty="0"/>
              <a:t> del legno ticinese</a:t>
            </a:r>
            <a:endParaRPr lang="it-CH" sz="3600" dirty="0"/>
          </a:p>
          <a:p>
            <a:pPr marL="800100" lvl="1" indent="-342900"/>
            <a:r>
              <a:rPr lang="it-CH" sz="3600" dirty="0"/>
              <a:t>1 articoli su «</a:t>
            </a:r>
            <a:r>
              <a:rPr lang="it-CH" sz="3600" dirty="0" err="1"/>
              <a:t>CdT</a:t>
            </a:r>
            <a:r>
              <a:rPr lang="it-CH" sz="3600" dirty="0"/>
              <a:t>» - l’edilizia in legno in TI e CH</a:t>
            </a:r>
          </a:p>
          <a:p>
            <a:pPr marL="800100" lvl="1" indent="-342900"/>
            <a:r>
              <a:rPr lang="it-CH" sz="3600" dirty="0"/>
              <a:t>2 articoli su «Agricoltore Ticinese» - filiera del legno</a:t>
            </a:r>
          </a:p>
          <a:p>
            <a:pPr marL="800100" lvl="1" indent="-342900"/>
            <a:r>
              <a:rPr lang="de-CH" sz="3600" dirty="0"/>
              <a:t>1 </a:t>
            </a:r>
            <a:r>
              <a:rPr lang="de-CH" sz="3600" dirty="0" err="1"/>
              <a:t>articolo</a:t>
            </a:r>
            <a:r>
              <a:rPr lang="de-CH" sz="3600" dirty="0"/>
              <a:t> </a:t>
            </a:r>
            <a:r>
              <a:rPr lang="de-CH" sz="3600" dirty="0" err="1"/>
              <a:t>su</a:t>
            </a:r>
            <a:r>
              <a:rPr lang="de-CH" sz="3600" dirty="0"/>
              <a:t> «</a:t>
            </a:r>
            <a:r>
              <a:rPr lang="de-CH" sz="3600" dirty="0" err="1"/>
              <a:t>Archi</a:t>
            </a:r>
            <a:r>
              <a:rPr lang="de-CH" sz="3600" dirty="0"/>
              <a:t>» – </a:t>
            </a:r>
            <a:r>
              <a:rPr lang="de-CH" sz="3600" dirty="0" err="1"/>
              <a:t>l’edilizia</a:t>
            </a:r>
            <a:r>
              <a:rPr lang="de-CH" sz="3600" dirty="0"/>
              <a:t> in legno in Ticino</a:t>
            </a:r>
            <a:endParaRPr lang="it-CH" sz="3600" dirty="0"/>
          </a:p>
          <a:p>
            <a:pPr marL="800100" lvl="1" indent="-342900"/>
            <a:endParaRPr lang="it-CH" sz="3600" b="1" dirty="0"/>
          </a:p>
        </p:txBody>
      </p:sp>
      <p:pic>
        <p:nvPicPr>
          <p:cNvPr id="6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806" y="0"/>
            <a:ext cx="4839194" cy="2709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1004" y="497017"/>
            <a:ext cx="5045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Pubblicazioni</a:t>
            </a:r>
          </a:p>
          <a:p>
            <a:r>
              <a:rPr lang="it-CH" sz="4800" b="1" dirty="0"/>
              <a:t>sui media</a:t>
            </a:r>
          </a:p>
        </p:txBody>
      </p:sp>
      <p:pic>
        <p:nvPicPr>
          <p:cNvPr id="7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88" y="1727199"/>
            <a:ext cx="1340112" cy="9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514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4023" y="440001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/>
              <a:t>Sito www.federlegno.ch</a:t>
            </a:r>
            <a:endParaRPr lang="it-CH" sz="48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23" y="1493475"/>
            <a:ext cx="9125479" cy="51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3853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9489" y="568789"/>
            <a:ext cx="9833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Segretariati</a:t>
            </a:r>
            <a:br>
              <a:rPr lang="it-CH" sz="4800" b="1" dirty="0"/>
            </a:br>
            <a:r>
              <a:rPr lang="it-CH" sz="4800" b="1" dirty="0"/>
              <a:t>e gestione fondi</a:t>
            </a: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589185" y="2579913"/>
            <a:ext cx="7839022" cy="35887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3600" dirty="0"/>
              <a:t>segretariato </a:t>
            </a:r>
            <a:r>
              <a:rPr lang="it-CH" sz="3600" b="1" dirty="0"/>
              <a:t>BoscoTicino</a:t>
            </a:r>
          </a:p>
          <a:p>
            <a:pPr marL="0" indent="0">
              <a:buNone/>
            </a:pPr>
            <a:r>
              <a:rPr lang="it-CH" sz="3600" dirty="0"/>
              <a:t>  e gestione amministrativa del </a:t>
            </a:r>
          </a:p>
          <a:p>
            <a:pPr marL="0" indent="0">
              <a:buNone/>
            </a:pPr>
            <a:r>
              <a:rPr lang="it-CH" sz="3600" b="1" dirty="0"/>
              <a:t>  Pentathlon del boscaiolo</a:t>
            </a:r>
            <a:r>
              <a:rPr lang="it-CH" sz="3600" dirty="0"/>
              <a:t>      </a:t>
            </a:r>
          </a:p>
          <a:p>
            <a:r>
              <a:rPr lang="de-CH" sz="3600" dirty="0" err="1"/>
              <a:t>gestione</a:t>
            </a:r>
            <a:r>
              <a:rPr lang="de-CH" sz="3600" dirty="0"/>
              <a:t> </a:t>
            </a:r>
            <a:r>
              <a:rPr lang="de-CH" sz="3600" b="1" dirty="0" err="1"/>
              <a:t>Fondo</a:t>
            </a:r>
            <a:r>
              <a:rPr lang="de-CH" sz="3600" b="1" dirty="0"/>
              <a:t> </a:t>
            </a:r>
            <a:r>
              <a:rPr lang="de-CH" sz="3600" b="1" dirty="0" err="1"/>
              <a:t>apprendisti</a:t>
            </a:r>
            <a:endParaRPr lang="de-CH" sz="3600" b="1" dirty="0"/>
          </a:p>
          <a:p>
            <a:r>
              <a:rPr lang="de-CH" sz="3600" dirty="0" err="1"/>
              <a:t>gestione</a:t>
            </a:r>
            <a:r>
              <a:rPr lang="de-CH" sz="3600" dirty="0"/>
              <a:t> </a:t>
            </a:r>
            <a:r>
              <a:rPr lang="de-CH" sz="3600" b="1" dirty="0" err="1"/>
              <a:t>Fondo</a:t>
            </a:r>
            <a:r>
              <a:rPr lang="de-CH" sz="3600" b="1" dirty="0"/>
              <a:t> del legno</a:t>
            </a:r>
            <a:endParaRPr lang="it-CH" sz="3600" b="1" dirty="0"/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C45E5A51-077F-4D02-8BD1-2CC5CD86D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58" y="0"/>
            <a:ext cx="3974542" cy="388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7579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494096" y="1885045"/>
            <a:ext cx="63283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600" dirty="0" err="1"/>
              <a:t>Visita</a:t>
            </a:r>
            <a:r>
              <a:rPr lang="de-CH" sz="3600" dirty="0"/>
              <a:t> </a:t>
            </a:r>
            <a:r>
              <a:rPr lang="de-CH" sz="3600" dirty="0" err="1"/>
              <a:t>all’industria</a:t>
            </a:r>
            <a:r>
              <a:rPr lang="de-CH" sz="3600" dirty="0"/>
              <a:t> del legno</a:t>
            </a:r>
          </a:p>
          <a:p>
            <a:r>
              <a:rPr lang="de-CH" sz="3600" b="1" dirty="0"/>
              <a:t>     Schilliger Holz AG</a:t>
            </a:r>
            <a:r>
              <a:rPr lang="de-CH" sz="3600" dirty="0"/>
              <a:t> – Küssnacht</a:t>
            </a:r>
          </a:p>
          <a:p>
            <a:endParaRPr lang="de-CH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600" dirty="0" err="1"/>
              <a:t>Visita</a:t>
            </a:r>
            <a:r>
              <a:rPr lang="de-CH" sz="3600" dirty="0"/>
              <a:t> alla </a:t>
            </a:r>
            <a:r>
              <a:rPr lang="de-CH" sz="3600" b="1" dirty="0" err="1"/>
              <a:t>Aussichtdturm</a:t>
            </a:r>
            <a:r>
              <a:rPr lang="de-CH" sz="3600" dirty="0"/>
              <a:t> </a:t>
            </a:r>
          </a:p>
          <a:p>
            <a:r>
              <a:rPr lang="de-CH" sz="3600" dirty="0"/>
              <a:t>      del Tierpark di Goldau</a:t>
            </a:r>
          </a:p>
          <a:p>
            <a:r>
              <a:rPr lang="de-CH" sz="3600" dirty="0"/>
              <a:t>      </a:t>
            </a:r>
            <a:r>
              <a:rPr lang="de-CH" sz="3600" dirty="0" err="1"/>
              <a:t>premiata</a:t>
            </a:r>
            <a:r>
              <a:rPr lang="de-CH" sz="3600" dirty="0"/>
              <a:t> al </a:t>
            </a:r>
            <a:r>
              <a:rPr lang="de-CH" sz="3600" dirty="0" err="1"/>
              <a:t>concorso</a:t>
            </a:r>
            <a:r>
              <a:rPr lang="de-CH" sz="3600" dirty="0"/>
              <a:t> </a:t>
            </a:r>
          </a:p>
          <a:p>
            <a:r>
              <a:rPr lang="de-CH" sz="3600" dirty="0"/>
              <a:t>      Prix </a:t>
            </a:r>
            <a:r>
              <a:rPr lang="de-CH" sz="3600" dirty="0" err="1"/>
              <a:t>Lignum</a:t>
            </a:r>
            <a:r>
              <a:rPr lang="de-CH" sz="3600" dirty="0"/>
              <a:t>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9489" y="568789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Consiglio Consultivo</a:t>
            </a:r>
            <a:r>
              <a:rPr lang="it-CH" sz="4800" dirty="0"/>
              <a:t> – 13 dicembre</a:t>
            </a:r>
            <a:endParaRPr lang="it-CH" sz="48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0890" y="1752332"/>
            <a:ext cx="3715555" cy="27866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06" y="3477296"/>
            <a:ext cx="2535528" cy="33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7735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9"/>
          <p:cNvSpPr txBox="1"/>
          <p:nvPr/>
        </p:nvSpPr>
        <p:spPr>
          <a:xfrm>
            <a:off x="1785582" y="402464"/>
            <a:ext cx="98332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Progetto di filiera bosco-legno</a:t>
            </a:r>
          </a:p>
          <a:p>
            <a:r>
              <a:rPr lang="it-CH" sz="4800" b="1" dirty="0"/>
              <a:t>«incollati di castagno» - opere finali</a:t>
            </a:r>
          </a:p>
          <a:p>
            <a:br>
              <a:rPr lang="de-CH" sz="4800" b="1" dirty="0">
                <a:solidFill>
                  <a:srgbClr val="0070C0"/>
                </a:solidFill>
              </a:rPr>
            </a:br>
            <a:r>
              <a:rPr lang="it-CH" sz="3600" dirty="0"/>
              <a:t>messa in opera nuovo tetto in Castagno a </a:t>
            </a:r>
            <a:r>
              <a:rPr lang="it-CH" sz="3600" dirty="0" err="1"/>
              <a:t>Mugena</a:t>
            </a:r>
            <a:endParaRPr lang="de-CH" sz="3600" dirty="0">
              <a:solidFill>
                <a:srgbClr val="0070C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36" y="3749541"/>
            <a:ext cx="4662689" cy="31084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14" y="3749541"/>
            <a:ext cx="4662689" cy="3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4240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1102" y="1871036"/>
            <a:ext cx="107308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CH" sz="3200" b="1" dirty="0"/>
          </a:p>
          <a:p>
            <a:pPr marL="514350" indent="-514350">
              <a:buFont typeface="+mj-lt"/>
              <a:buAutoNum type="arabicPeriod"/>
            </a:pPr>
            <a:r>
              <a:rPr lang="it-CH" sz="3200" b="1" dirty="0"/>
              <a:t>Lettura e approvazione verbale dell’Assemblea 2019</a:t>
            </a:r>
          </a:p>
          <a:p>
            <a:pPr marL="514350" indent="-514350">
              <a:buFont typeface="+mj-lt"/>
              <a:buAutoNum type="arabicPeriod"/>
            </a:pPr>
            <a:r>
              <a:rPr lang="de-CH" sz="3200" b="1" dirty="0" err="1"/>
              <a:t>Relazione</a:t>
            </a:r>
            <a:r>
              <a:rPr lang="de-CH" sz="3200" b="1" dirty="0"/>
              <a:t> del Presidente</a:t>
            </a:r>
          </a:p>
          <a:p>
            <a:pPr marL="514350" indent="-514350">
              <a:buFont typeface="+mj-lt"/>
              <a:buAutoNum type="arabicPeriod"/>
            </a:pPr>
            <a:r>
              <a:rPr lang="de-CH" sz="3200" b="1" dirty="0"/>
              <a:t>Relazione </a:t>
            </a:r>
            <a:r>
              <a:rPr lang="de-CH" sz="3200" b="1" dirty="0" err="1"/>
              <a:t>attività</a:t>
            </a:r>
            <a:r>
              <a:rPr lang="de-CH" sz="3200" b="1" dirty="0"/>
              <a:t> e </a:t>
            </a:r>
            <a:r>
              <a:rPr lang="de-CH" sz="3200" b="1" dirty="0" err="1"/>
              <a:t>progetti</a:t>
            </a:r>
            <a:r>
              <a:rPr lang="de-CH" sz="3200" b="1" dirty="0"/>
              <a:t> 2019 </a:t>
            </a:r>
            <a:r>
              <a:rPr lang="de-CH" sz="2400" b="1" dirty="0">
                <a:solidFill>
                  <a:srgbClr val="FF0000"/>
                </a:solidFill>
              </a:rPr>
              <a:t>(</a:t>
            </a:r>
            <a:r>
              <a:rPr lang="de-CH" sz="2400" b="1" dirty="0" err="1">
                <a:solidFill>
                  <a:srgbClr val="FF0000"/>
                </a:solidFill>
              </a:rPr>
              <a:t>informativa</a:t>
            </a:r>
            <a:r>
              <a:rPr lang="de-CH" sz="2400" b="1" dirty="0">
                <a:solidFill>
                  <a:srgbClr val="FF0000"/>
                </a:solidFill>
              </a:rPr>
              <a:t> non in </a:t>
            </a:r>
            <a:r>
              <a:rPr lang="de-CH" sz="2400" b="1" dirty="0" err="1">
                <a:solidFill>
                  <a:srgbClr val="FF0000"/>
                </a:solidFill>
              </a:rPr>
              <a:t>votazione</a:t>
            </a:r>
            <a:r>
              <a:rPr lang="de-CH" sz="2400" b="1" dirty="0">
                <a:solidFill>
                  <a:srgbClr val="FF0000"/>
                </a:solidFill>
              </a:rPr>
              <a:t>)</a:t>
            </a:r>
            <a:endParaRPr lang="de-CH" sz="2400" b="1" dirty="0"/>
          </a:p>
          <a:p>
            <a:pPr marL="514350" indent="-514350">
              <a:buFont typeface="+mj-lt"/>
              <a:buAutoNum type="arabicPeriod"/>
            </a:pPr>
            <a:r>
              <a:rPr lang="de-CH" sz="3200" b="1" dirty="0"/>
              <a:t>Conti 2019 e </a:t>
            </a:r>
            <a:r>
              <a:rPr lang="de-CH" sz="3200" b="1" dirty="0" err="1"/>
              <a:t>preventivi</a:t>
            </a:r>
            <a:r>
              <a:rPr lang="de-CH" sz="3200" b="1" dirty="0"/>
              <a:t> 2020</a:t>
            </a:r>
          </a:p>
          <a:p>
            <a:pPr marL="514350" indent="-514350">
              <a:buFont typeface="+mj-lt"/>
              <a:buAutoNum type="arabicPeriod"/>
            </a:pPr>
            <a:r>
              <a:rPr lang="de-CH" sz="3200" b="1" dirty="0" err="1"/>
              <a:t>Nomine</a:t>
            </a:r>
            <a:r>
              <a:rPr lang="de-CH" sz="3200" b="1" dirty="0"/>
              <a:t> </a:t>
            </a:r>
            <a:r>
              <a:rPr lang="de-CH" sz="3200" b="1" dirty="0" err="1"/>
              <a:t>statutarie</a:t>
            </a:r>
            <a:endParaRPr lang="de-CH" sz="3200" b="1" dirty="0"/>
          </a:p>
          <a:p>
            <a:pPr marL="514350" indent="-514350">
              <a:buFont typeface="+mj-lt"/>
              <a:buAutoNum type="arabicPeriod"/>
            </a:pPr>
            <a:r>
              <a:rPr lang="de-CH" sz="3200" b="1" dirty="0" err="1"/>
              <a:t>Eventuali</a:t>
            </a:r>
            <a:endParaRPr lang="de-CH" sz="3200" b="1" dirty="0"/>
          </a:p>
          <a:p>
            <a:endParaRPr lang="it-CH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97814" y="649312"/>
            <a:ext cx="9375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0" b="1" dirty="0"/>
              <a:t>Ordine del </a:t>
            </a:r>
            <a:r>
              <a:rPr lang="de-CH" sz="6000" b="1" dirty="0" err="1"/>
              <a:t>giorno</a:t>
            </a:r>
            <a:r>
              <a:rPr lang="de-CH" sz="3200" b="1" dirty="0"/>
              <a:t> </a:t>
            </a:r>
            <a:endParaRPr lang="de-CH" sz="6000" b="1" dirty="0"/>
          </a:p>
          <a:p>
            <a:r>
              <a:rPr lang="de-CH" sz="6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125417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33884" y="568789"/>
            <a:ext cx="9833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Progetto «valorizzazione del legname di robinia»</a:t>
            </a: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833884" y="2666277"/>
            <a:ext cx="5772849" cy="3051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3600" dirty="0"/>
              <a:t>in collaborazione con WSL e </a:t>
            </a:r>
            <a:r>
              <a:rPr lang="it-CH" sz="3600" dirty="0" err="1"/>
              <a:t>Agroscope</a:t>
            </a:r>
            <a:endParaRPr lang="it-CH" sz="3600" dirty="0"/>
          </a:p>
          <a:p>
            <a:r>
              <a:rPr lang="de-CH" sz="3600" dirty="0" err="1"/>
              <a:t>Costruzione</a:t>
            </a:r>
            <a:r>
              <a:rPr lang="de-CH" sz="3600" dirty="0"/>
              <a:t> di </a:t>
            </a:r>
            <a:r>
              <a:rPr lang="de-CH" sz="3600" dirty="0" err="1"/>
              <a:t>barrique</a:t>
            </a:r>
            <a:r>
              <a:rPr lang="de-CH" sz="3600" dirty="0"/>
              <a:t> per    </a:t>
            </a:r>
            <a:r>
              <a:rPr lang="de-CH" sz="3600" dirty="0" err="1"/>
              <a:t>l’affinamento</a:t>
            </a:r>
            <a:r>
              <a:rPr lang="de-CH" sz="3600" dirty="0"/>
              <a:t> di </a:t>
            </a:r>
            <a:r>
              <a:rPr lang="de-CH" sz="3600" dirty="0" err="1"/>
              <a:t>distillati</a:t>
            </a:r>
            <a:r>
              <a:rPr lang="de-CH" sz="3600" dirty="0"/>
              <a:t> </a:t>
            </a:r>
            <a:r>
              <a:rPr lang="de-CH" sz="3600" dirty="0" err="1"/>
              <a:t>indigeni</a:t>
            </a:r>
            <a:r>
              <a:rPr lang="de-CH" sz="3600" dirty="0"/>
              <a:t> </a:t>
            </a:r>
            <a:endParaRPr lang="it-CH" sz="3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20" y="4060065"/>
            <a:ext cx="3730578" cy="27979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20" y="1468796"/>
            <a:ext cx="3747823" cy="25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6948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33884" y="568789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Progetto «Marchio Ticino»</a:t>
            </a: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833884" y="1893544"/>
            <a:ext cx="6202533" cy="46618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3600" dirty="0"/>
              <a:t>in collaborazione con UCT e </a:t>
            </a:r>
            <a:r>
              <a:rPr lang="it-CH" sz="3600" dirty="0" err="1"/>
              <a:t>Alpinavera</a:t>
            </a:r>
            <a:endParaRPr lang="it-CH" sz="3600" dirty="0"/>
          </a:p>
          <a:p>
            <a:r>
              <a:rPr lang="de-CH" sz="3600" dirty="0" err="1"/>
              <a:t>Eseguito</a:t>
            </a:r>
            <a:r>
              <a:rPr lang="de-CH" sz="3600" dirty="0"/>
              <a:t> </a:t>
            </a:r>
            <a:r>
              <a:rPr lang="de-CH" sz="3600" dirty="0" err="1"/>
              <a:t>test</a:t>
            </a:r>
            <a:r>
              <a:rPr lang="de-CH" sz="3600" dirty="0"/>
              <a:t> </a:t>
            </a:r>
            <a:r>
              <a:rPr lang="de-CH" sz="3600" dirty="0" err="1"/>
              <a:t>pratico</a:t>
            </a:r>
            <a:r>
              <a:rPr lang="de-CH" sz="3600" dirty="0"/>
              <a:t> in </a:t>
            </a:r>
            <a:r>
              <a:rPr lang="de-CH" sz="3600" dirty="0" err="1"/>
              <a:t>bosco</a:t>
            </a:r>
            <a:r>
              <a:rPr lang="de-CH" sz="3600" dirty="0"/>
              <a:t> </a:t>
            </a:r>
            <a:r>
              <a:rPr lang="de-CH" sz="3600" dirty="0" err="1"/>
              <a:t>con</a:t>
            </a:r>
            <a:r>
              <a:rPr lang="de-CH" sz="3600" dirty="0"/>
              <a:t> </a:t>
            </a:r>
            <a:r>
              <a:rPr lang="de-CH" sz="3600" dirty="0" err="1"/>
              <a:t>Alpinavera</a:t>
            </a:r>
            <a:r>
              <a:rPr lang="de-CH" sz="3600" dirty="0"/>
              <a:t> per </a:t>
            </a:r>
            <a:r>
              <a:rPr lang="de-CH" sz="3600" dirty="0" err="1"/>
              <a:t>definire</a:t>
            </a:r>
            <a:r>
              <a:rPr lang="de-CH" sz="3600" dirty="0"/>
              <a:t> i </a:t>
            </a:r>
            <a:r>
              <a:rPr lang="de-CH" sz="3600" dirty="0" err="1"/>
              <a:t>processi</a:t>
            </a:r>
            <a:r>
              <a:rPr lang="de-CH" sz="3600" dirty="0"/>
              <a:t> di </a:t>
            </a:r>
            <a:r>
              <a:rPr lang="de-CH" sz="3600" dirty="0" err="1"/>
              <a:t>certificazione</a:t>
            </a:r>
            <a:endParaRPr lang="de-CH" sz="3600" dirty="0"/>
          </a:p>
          <a:p>
            <a:r>
              <a:rPr lang="de-CH" sz="3600" dirty="0"/>
              <a:t>10 </a:t>
            </a:r>
            <a:r>
              <a:rPr lang="de-CH" sz="3600" dirty="0" err="1"/>
              <a:t>imprese</a:t>
            </a:r>
            <a:r>
              <a:rPr lang="de-CH" sz="3600" dirty="0"/>
              <a:t> </a:t>
            </a:r>
            <a:r>
              <a:rPr lang="de-CH" sz="3600" dirty="0" err="1"/>
              <a:t>forestali</a:t>
            </a:r>
            <a:r>
              <a:rPr lang="de-CH" sz="3600" dirty="0"/>
              <a:t> si </a:t>
            </a:r>
            <a:r>
              <a:rPr lang="de-CH" sz="3600" dirty="0" err="1"/>
              <a:t>sono</a:t>
            </a:r>
            <a:r>
              <a:rPr lang="de-CH" sz="3600" dirty="0"/>
              <a:t> </a:t>
            </a:r>
            <a:r>
              <a:rPr lang="de-CH" sz="3600" dirty="0" err="1"/>
              <a:t>iscritte</a:t>
            </a:r>
            <a:r>
              <a:rPr lang="de-CH" sz="3600" dirty="0"/>
              <a:t> per la fase di </a:t>
            </a:r>
            <a:r>
              <a:rPr lang="de-CH" sz="3600" dirty="0" err="1"/>
              <a:t>avvio</a:t>
            </a:r>
            <a:r>
              <a:rPr lang="de-CH" sz="3600" dirty="0"/>
              <a:t> della </a:t>
            </a:r>
            <a:r>
              <a:rPr lang="de-CH" sz="3600" dirty="0" err="1"/>
              <a:t>certificazione</a:t>
            </a:r>
            <a:endParaRPr lang="de-CH" sz="3600" dirty="0"/>
          </a:p>
          <a:p>
            <a:endParaRPr lang="it-CH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234" y="2805065"/>
            <a:ext cx="4060372" cy="21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343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33884" y="568789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Progetto «Rifugi Urbani»</a:t>
            </a: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833884" y="1893545"/>
            <a:ext cx="5772849" cy="39921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3900" dirty="0"/>
              <a:t>in collaborazione con ASAI – Associazione Svizzera Architetti di Interni</a:t>
            </a:r>
          </a:p>
          <a:p>
            <a:r>
              <a:rPr lang="de-CH" sz="3900" dirty="0" err="1"/>
              <a:t>Eseguito</a:t>
            </a:r>
            <a:r>
              <a:rPr lang="de-CH" sz="3900" dirty="0"/>
              <a:t> </a:t>
            </a:r>
            <a:r>
              <a:rPr lang="de-CH" sz="3900" dirty="0" err="1"/>
              <a:t>studio</a:t>
            </a:r>
            <a:r>
              <a:rPr lang="de-CH" sz="3900" dirty="0"/>
              <a:t> di </a:t>
            </a:r>
            <a:r>
              <a:rPr lang="de-CH" sz="3900" dirty="0" err="1"/>
              <a:t>fattibilità</a:t>
            </a:r>
            <a:r>
              <a:rPr lang="de-CH" sz="3900" dirty="0"/>
              <a:t> per </a:t>
            </a:r>
            <a:r>
              <a:rPr lang="de-CH" sz="3900" dirty="0" err="1"/>
              <a:t>una</a:t>
            </a:r>
            <a:r>
              <a:rPr lang="de-CH" sz="3900" dirty="0"/>
              <a:t> </a:t>
            </a:r>
            <a:r>
              <a:rPr lang="de-CH" sz="3900" dirty="0" err="1"/>
              <a:t>struttura</a:t>
            </a:r>
            <a:r>
              <a:rPr lang="de-CH" sz="3900" dirty="0"/>
              <a:t> </a:t>
            </a:r>
            <a:r>
              <a:rPr lang="de-CH" sz="3900" dirty="0" err="1"/>
              <a:t>presso</a:t>
            </a:r>
            <a:r>
              <a:rPr lang="de-CH" sz="3900" dirty="0"/>
              <a:t> la </a:t>
            </a:r>
            <a:r>
              <a:rPr lang="de-CH" sz="3900" dirty="0" err="1"/>
              <a:t>sede</a:t>
            </a:r>
            <a:r>
              <a:rPr lang="de-CH" sz="3900" dirty="0"/>
              <a:t> di federlegno a Rivera</a:t>
            </a:r>
          </a:p>
          <a:p>
            <a:r>
              <a:rPr lang="de-CH" sz="3900" dirty="0" err="1"/>
              <a:t>Preparata</a:t>
            </a:r>
            <a:r>
              <a:rPr lang="de-CH" sz="3900" dirty="0"/>
              <a:t> la </a:t>
            </a:r>
            <a:r>
              <a:rPr lang="de-CH" sz="3900" dirty="0" err="1"/>
              <a:t>domanda</a:t>
            </a:r>
            <a:r>
              <a:rPr lang="de-CH" sz="3900" dirty="0"/>
              <a:t> di </a:t>
            </a:r>
            <a:r>
              <a:rPr lang="de-CH" sz="3900" dirty="0" err="1"/>
              <a:t>costruzione</a:t>
            </a:r>
            <a:r>
              <a:rPr lang="de-CH" sz="3900" dirty="0"/>
              <a:t> </a:t>
            </a:r>
            <a:r>
              <a:rPr lang="de-CH" sz="3900" dirty="0" err="1"/>
              <a:t>preliminare</a:t>
            </a:r>
            <a:r>
              <a:rPr lang="de-CH" sz="3900" dirty="0"/>
              <a:t> </a:t>
            </a:r>
          </a:p>
          <a:p>
            <a:endParaRPr lang="it-CH" sz="3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882" y="0"/>
            <a:ext cx="2480708" cy="184530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77" y="1845305"/>
            <a:ext cx="3423118" cy="563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9268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33884" y="403219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Progetto «Borsa del legno online»</a:t>
            </a: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833884" y="818717"/>
            <a:ext cx="9035885" cy="39921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CH" sz="3600" dirty="0"/>
          </a:p>
          <a:p>
            <a:r>
              <a:rPr lang="de-CH" sz="3600" dirty="0"/>
              <a:t>Primi </a:t>
            </a:r>
            <a:r>
              <a:rPr lang="de-CH" sz="3600" dirty="0" err="1"/>
              <a:t>incontri</a:t>
            </a:r>
            <a:r>
              <a:rPr lang="de-CH" sz="3600" dirty="0"/>
              <a:t> per </a:t>
            </a:r>
            <a:r>
              <a:rPr lang="de-CH" sz="3600" dirty="0" err="1"/>
              <a:t>definire</a:t>
            </a:r>
            <a:r>
              <a:rPr lang="de-CH" sz="3600" dirty="0"/>
              <a:t> </a:t>
            </a:r>
            <a:r>
              <a:rPr lang="de-CH" sz="3600" dirty="0" err="1"/>
              <a:t>contenuti</a:t>
            </a:r>
            <a:r>
              <a:rPr lang="de-CH" sz="3600" dirty="0"/>
              <a:t> e </a:t>
            </a:r>
            <a:r>
              <a:rPr lang="de-CH" sz="3600" dirty="0" err="1"/>
              <a:t>layout</a:t>
            </a:r>
            <a:endParaRPr lang="de-CH" sz="3600" dirty="0"/>
          </a:p>
          <a:p>
            <a:r>
              <a:rPr lang="de-CH" sz="3600" dirty="0" err="1"/>
              <a:t>Prevista</a:t>
            </a:r>
            <a:r>
              <a:rPr lang="de-CH" sz="3600" dirty="0"/>
              <a:t> la </a:t>
            </a:r>
            <a:r>
              <a:rPr lang="de-CH" sz="3600" dirty="0" err="1"/>
              <a:t>messa</a:t>
            </a:r>
            <a:r>
              <a:rPr lang="de-CH" sz="3600" dirty="0"/>
              <a:t> in </a:t>
            </a:r>
            <a:r>
              <a:rPr lang="de-CH" sz="3600" dirty="0" err="1"/>
              <a:t>rete</a:t>
            </a:r>
            <a:r>
              <a:rPr lang="de-CH" sz="3600" dirty="0"/>
              <a:t> </a:t>
            </a:r>
            <a:r>
              <a:rPr lang="de-CH" sz="3600" dirty="0" err="1"/>
              <a:t>nel</a:t>
            </a:r>
            <a:r>
              <a:rPr lang="de-CH" sz="3600" dirty="0"/>
              <a:t> </a:t>
            </a:r>
            <a:r>
              <a:rPr lang="de-CH" sz="3600" dirty="0">
                <a:solidFill>
                  <a:srgbClr val="FF0000"/>
                </a:solidFill>
              </a:rPr>
              <a:t>2020</a:t>
            </a:r>
          </a:p>
          <a:p>
            <a:endParaRPr lang="it-CH" sz="3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69" y="3419558"/>
            <a:ext cx="6120914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4365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33884" y="568789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Progetto «XLAM -Design di castagno»</a:t>
            </a: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833884" y="1500658"/>
            <a:ext cx="5772849" cy="30512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dirty="0"/>
              <a:t>In </a:t>
            </a:r>
            <a:r>
              <a:rPr lang="de-CH" sz="3600" dirty="0" err="1"/>
              <a:t>collaborazione</a:t>
            </a:r>
            <a:r>
              <a:rPr lang="de-CH" sz="3600" dirty="0"/>
              <a:t> </a:t>
            </a:r>
            <a:r>
              <a:rPr lang="de-CH" sz="3600" dirty="0" err="1"/>
              <a:t>con</a:t>
            </a:r>
            <a:r>
              <a:rPr lang="de-CH" sz="3600" dirty="0"/>
              <a:t> la Haut </a:t>
            </a:r>
            <a:r>
              <a:rPr lang="de-CH" sz="3600" dirty="0" err="1"/>
              <a:t>Ecole</a:t>
            </a:r>
            <a:r>
              <a:rPr lang="de-CH" sz="3600" dirty="0"/>
              <a:t> </a:t>
            </a:r>
            <a:r>
              <a:rPr lang="de-CH" sz="3600" dirty="0" err="1"/>
              <a:t>d’Ingegnerie</a:t>
            </a:r>
            <a:r>
              <a:rPr lang="de-CH" sz="3600" dirty="0"/>
              <a:t> di </a:t>
            </a:r>
            <a:r>
              <a:rPr lang="de-CH" sz="3600" dirty="0" err="1"/>
              <a:t>Yverdon</a:t>
            </a:r>
            <a:r>
              <a:rPr lang="de-CH" sz="3600" dirty="0"/>
              <a:t> e </a:t>
            </a:r>
            <a:r>
              <a:rPr lang="de-CH" sz="3600" dirty="0" err="1"/>
              <a:t>con</a:t>
            </a:r>
            <a:r>
              <a:rPr lang="de-CH" sz="3600" dirty="0"/>
              <a:t> </a:t>
            </a:r>
            <a:r>
              <a:rPr lang="de-CH" sz="3600" dirty="0" err="1"/>
              <a:t>l’impresa</a:t>
            </a:r>
            <a:r>
              <a:rPr lang="de-CH" sz="3600" dirty="0"/>
              <a:t> </a:t>
            </a:r>
            <a:r>
              <a:rPr lang="de-CH" sz="3600" dirty="0" err="1"/>
              <a:t>multinazionale</a:t>
            </a:r>
            <a:r>
              <a:rPr lang="de-CH" sz="3600" dirty="0"/>
              <a:t> del legno                  JPF –</a:t>
            </a:r>
            <a:r>
              <a:rPr lang="de-CH" sz="3600" dirty="0" err="1"/>
              <a:t>Ducret</a:t>
            </a:r>
            <a:r>
              <a:rPr lang="de-CH" sz="3600" dirty="0"/>
              <a:t> </a:t>
            </a:r>
          </a:p>
          <a:p>
            <a:endParaRPr lang="de-CH" sz="3600" dirty="0"/>
          </a:p>
          <a:p>
            <a:r>
              <a:rPr lang="de-CH" sz="3600" dirty="0" err="1"/>
              <a:t>Progetto</a:t>
            </a:r>
            <a:r>
              <a:rPr lang="de-CH" sz="3600" dirty="0"/>
              <a:t> </a:t>
            </a:r>
            <a:r>
              <a:rPr lang="de-CH" sz="3600" dirty="0" err="1"/>
              <a:t>verrà</a:t>
            </a:r>
            <a:r>
              <a:rPr lang="de-CH" sz="3600" dirty="0"/>
              <a:t> </a:t>
            </a:r>
            <a:r>
              <a:rPr lang="de-CH" sz="3600" dirty="0" err="1"/>
              <a:t>inoltrato</a:t>
            </a:r>
            <a:r>
              <a:rPr lang="de-CH" sz="3600" dirty="0"/>
              <a:t> </a:t>
            </a:r>
            <a:r>
              <a:rPr lang="de-CH" sz="3600" dirty="0" err="1"/>
              <a:t>nel</a:t>
            </a:r>
            <a:r>
              <a:rPr lang="de-CH" sz="3600" dirty="0"/>
              <a:t> </a:t>
            </a:r>
            <a:r>
              <a:rPr lang="de-CH" sz="3600" dirty="0">
                <a:solidFill>
                  <a:srgbClr val="FF0000"/>
                </a:solidFill>
              </a:rPr>
              <a:t>2020</a:t>
            </a:r>
            <a:r>
              <a:rPr lang="de-CH" sz="3600" dirty="0"/>
              <a:t> </a:t>
            </a:r>
            <a:r>
              <a:rPr lang="de-CH" sz="3600" dirty="0" err="1"/>
              <a:t>all’UFAM</a:t>
            </a:r>
            <a:r>
              <a:rPr lang="de-CH" sz="3600" dirty="0"/>
              <a:t> per la </a:t>
            </a:r>
            <a:r>
              <a:rPr lang="de-CH" sz="3600" dirty="0" err="1"/>
              <a:t>valutazione</a:t>
            </a:r>
            <a:r>
              <a:rPr lang="de-CH" sz="3600" dirty="0"/>
              <a:t> </a:t>
            </a:r>
            <a:r>
              <a:rPr lang="de-CH" sz="3600" dirty="0" err="1"/>
              <a:t>tecnica</a:t>
            </a:r>
            <a:r>
              <a:rPr lang="de-CH" sz="3600" dirty="0"/>
              <a:t> e </a:t>
            </a:r>
            <a:r>
              <a:rPr lang="de-CH" sz="3600" dirty="0" err="1"/>
              <a:t>il</a:t>
            </a:r>
            <a:r>
              <a:rPr lang="de-CH" sz="3600" dirty="0"/>
              <a:t> </a:t>
            </a:r>
            <a:r>
              <a:rPr lang="de-CH" sz="3600" dirty="0" err="1"/>
              <a:t>finanziamento</a:t>
            </a:r>
            <a:endParaRPr lang="it-CH" sz="3600" dirty="0"/>
          </a:p>
        </p:txBody>
      </p:sp>
      <p:pic>
        <p:nvPicPr>
          <p:cNvPr id="8" name="Immagine 7" descr="C:\Users\Danilo\Desktop\BPS_schem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10" y="1751878"/>
            <a:ext cx="4760890" cy="225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C:\Users\Danilo\Desktop\BSP_federlegno.c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77" y="4261903"/>
            <a:ext cx="3704823" cy="259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00028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2097676" y="1197734"/>
            <a:ext cx="87598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>
                <a:solidFill>
                  <a:srgbClr val="0070C0"/>
                </a:solidFill>
              </a:rPr>
              <a:t>4.  Rendiconti</a:t>
            </a:r>
          </a:p>
          <a:p>
            <a:endParaRPr lang="de-CH" sz="4800" b="1" dirty="0">
              <a:solidFill>
                <a:srgbClr val="0070C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4000" dirty="0" err="1"/>
              <a:t>Consuntivi</a:t>
            </a:r>
            <a:r>
              <a:rPr lang="de-CH" sz="4000" dirty="0"/>
              <a:t> 2019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4000" dirty="0" err="1"/>
              <a:t>Preventivi</a:t>
            </a:r>
            <a:r>
              <a:rPr lang="de-CH" sz="4000" dirty="0"/>
              <a:t>  2020</a:t>
            </a:r>
            <a:endParaRPr lang="it-CH" sz="4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AED7DD-A34F-4DB0-91F2-89134529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94" y="3272589"/>
            <a:ext cx="5407506" cy="35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242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4057700" y="1228862"/>
            <a:ext cx="9375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 err="1">
                <a:solidFill>
                  <a:prstClr val="black"/>
                </a:solidFill>
              </a:rPr>
              <a:t>Ricavi</a:t>
            </a:r>
            <a:r>
              <a:rPr lang="de-CH" sz="4000" b="1" dirty="0">
                <a:solidFill>
                  <a:prstClr val="black"/>
                </a:solidFill>
              </a:rPr>
              <a:t> </a:t>
            </a:r>
            <a:r>
              <a:rPr lang="de-CH" sz="2000" dirty="0">
                <a:solidFill>
                  <a:prstClr val="black"/>
                </a:solidFill>
              </a:rPr>
              <a:t>(</a:t>
            </a:r>
            <a:r>
              <a:rPr lang="de-CH" sz="2000" dirty="0" err="1">
                <a:solidFill>
                  <a:prstClr val="black"/>
                </a:solidFill>
              </a:rPr>
              <a:t>arr</a:t>
            </a:r>
            <a:r>
              <a:rPr lang="de-CH" sz="2000" dirty="0">
                <a:solidFill>
                  <a:prstClr val="black"/>
                </a:solidFill>
              </a:rPr>
              <a:t>.)</a:t>
            </a:r>
            <a:r>
              <a:rPr lang="de-CH" sz="4000" b="1" dirty="0">
                <a:solidFill>
                  <a:prstClr val="black"/>
                </a:solidFill>
              </a:rPr>
              <a:t> 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76659"/>
              </p:ext>
            </p:extLst>
          </p:nvPr>
        </p:nvGraphicFramePr>
        <p:xfrm>
          <a:off x="1496292" y="3"/>
          <a:ext cx="10695708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2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2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621">
                <a:tc>
                  <a:txBody>
                    <a:bodyPr/>
                    <a:lstStyle/>
                    <a:p>
                      <a:pPr algn="l" fontAlgn="b"/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PREVENTIVO 19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CONSUNTIVO 19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PREV. 20 </a:t>
                      </a:r>
                      <a:r>
                        <a:rPr lang="it-CH" sz="2000" b="0" u="none" strike="noStrike" dirty="0">
                          <a:effectLst/>
                        </a:rPr>
                        <a:t>(</a:t>
                      </a:r>
                      <a:r>
                        <a:rPr lang="it-CH" sz="2000" b="0" u="none" strike="noStrike" dirty="0" err="1">
                          <a:effectLst/>
                        </a:rPr>
                        <a:t>agg</a:t>
                      </a:r>
                      <a:r>
                        <a:rPr lang="it-CH" sz="2000" b="0" u="none" strike="noStrike" dirty="0">
                          <a:effectLst/>
                        </a:rPr>
                        <a:t>.)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Mandato Canton Ticino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</a:t>
                      </a:r>
                      <a:r>
                        <a:rPr lang="de-CH" sz="2000" baseline="0" dirty="0"/>
                        <a:t>     150’000</a:t>
                      </a:r>
                      <a:endParaRPr lang="it-CH" sz="2000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150’000</a:t>
                      </a:r>
                      <a:endParaRPr lang="it-CH" sz="2000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150’000</a:t>
                      </a:r>
                      <a:endParaRPr lang="it-CH" sz="2000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Mandato Confederazione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50’000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50’000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25’000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Mandato Lignum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20’000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20’000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15’000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Incasso tasse sociali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7’000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7’000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7’000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Partecipazione ERS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2’000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2’000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2’000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Gestione Fondo corsi apprendisti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6’500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9’500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5’000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Gestione Fondo del Legno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4’000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4’000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4’000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Gestione segreteria AFT e Pentathlon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4’000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4’000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2’000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Pubblicità Forestaviva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</a:t>
                      </a:r>
                      <a:r>
                        <a:rPr lang="de-CH" sz="2000" baseline="0" dirty="0"/>
                        <a:t>12’000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11’780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</a:t>
                      </a:r>
                      <a:r>
                        <a:rPr lang="de-CH" sz="2000" baseline="0" dirty="0"/>
                        <a:t>  9’000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Ricavi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da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collaborazione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edit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WaldCH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5’000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5’453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5’000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Ricavi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da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sostegno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Ass. per Forestaviva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5’500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4’500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4’000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2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Ricavi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diversi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e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interessi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attivi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3’000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64060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1" u="none" strike="noStrike" dirty="0">
                          <a:effectLst/>
                        </a:rPr>
                        <a:t>TOTALE RICAVI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b="1" dirty="0"/>
                        <a:t>SFr.     266’000</a:t>
                      </a:r>
                      <a:endParaRPr lang="it-CH" sz="2000" b="1" dirty="0"/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b="1" dirty="0"/>
                        <a:t>SFr.     271’233</a:t>
                      </a:r>
                      <a:endParaRPr lang="it-CH" sz="2000" b="1" dirty="0"/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b="1" dirty="0"/>
                        <a:t>SFr.     228’000</a:t>
                      </a:r>
                      <a:endParaRPr lang="it-CH" sz="2000" b="1" dirty="0"/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8523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Riserva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per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progetti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di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filiera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13’000</a:t>
                      </a:r>
                      <a:endParaRPr lang="it-CH" sz="2000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2000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</a:t>
                      </a:r>
                      <a:r>
                        <a:rPr lang="de-CH" sz="2000" baseline="0" dirty="0"/>
                        <a:t> </a:t>
                      </a:r>
                      <a:r>
                        <a:rPr lang="de-CH" sz="2000" dirty="0"/>
                        <a:t>13’000</a:t>
                      </a:r>
                      <a:endParaRPr lang="it-CH" sz="2000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40733">
                <a:tc>
                  <a:txBody>
                    <a:bodyPr/>
                    <a:lstStyle/>
                    <a:p>
                      <a:pPr algn="l" fontAlgn="b"/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b="1" dirty="0"/>
                        <a:t>SFr.     279’000</a:t>
                      </a:r>
                      <a:endParaRPr lang="it-CH" sz="2000" b="1" dirty="0"/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  </a:t>
                      </a:r>
                      <a:endParaRPr lang="it-CH" sz="2000" dirty="0"/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b="1" dirty="0"/>
                        <a:t>SFr.     241’000</a:t>
                      </a:r>
                      <a:endParaRPr lang="it-CH" sz="2000" b="1" dirty="0"/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22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9002" y="469011"/>
            <a:ext cx="9375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 err="1">
                <a:solidFill>
                  <a:prstClr val="black"/>
                </a:solidFill>
              </a:rPr>
              <a:t>Costi</a:t>
            </a:r>
            <a:r>
              <a:rPr lang="de-CH" sz="4000" b="1" dirty="0">
                <a:solidFill>
                  <a:prstClr val="black"/>
                </a:solidFill>
              </a:rPr>
              <a:t> </a:t>
            </a:r>
            <a:r>
              <a:rPr lang="de-CH" sz="2000" dirty="0">
                <a:solidFill>
                  <a:prstClr val="black"/>
                </a:solidFill>
              </a:rPr>
              <a:t>(</a:t>
            </a:r>
            <a:r>
              <a:rPr lang="de-CH" sz="2000" dirty="0" err="1">
                <a:solidFill>
                  <a:prstClr val="black"/>
                </a:solidFill>
              </a:rPr>
              <a:t>arr</a:t>
            </a:r>
            <a:r>
              <a:rPr lang="de-CH" sz="2000" dirty="0">
                <a:solidFill>
                  <a:prstClr val="black"/>
                </a:solidFill>
              </a:rPr>
              <a:t>.)</a:t>
            </a:r>
            <a:endParaRPr lang="de-CH" sz="40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803355"/>
              </p:ext>
            </p:extLst>
          </p:nvPr>
        </p:nvGraphicFramePr>
        <p:xfrm>
          <a:off x="1512915" y="1313645"/>
          <a:ext cx="10679085" cy="46346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1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1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5751">
                <a:tc>
                  <a:txBody>
                    <a:bodyPr/>
                    <a:lstStyle/>
                    <a:p>
                      <a:pPr algn="ctr" fontAlgn="b"/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PREVENTIVO 19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CONSUNTIVO 19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PREV.</a:t>
                      </a:r>
                      <a:r>
                        <a:rPr lang="it-CH" sz="2000" b="1" u="none" strike="noStrike" baseline="0" dirty="0">
                          <a:effectLst/>
                        </a:rPr>
                        <a:t> </a:t>
                      </a:r>
                      <a:r>
                        <a:rPr lang="it-CH" sz="2000" b="1" u="none" strike="noStrike" dirty="0">
                          <a:effectLst/>
                        </a:rPr>
                        <a:t>20 </a:t>
                      </a:r>
                      <a:r>
                        <a:rPr lang="it-CH" sz="2000" b="0" u="none" strike="noStrike" dirty="0">
                          <a:effectLst/>
                        </a:rPr>
                        <a:t>(</a:t>
                      </a:r>
                      <a:r>
                        <a:rPr lang="it-CH" sz="2000" b="0" u="none" strike="noStrike" dirty="0" err="1">
                          <a:effectLst/>
                        </a:rPr>
                        <a:t>agg</a:t>
                      </a:r>
                      <a:r>
                        <a:rPr lang="it-CH" sz="2000" b="0" u="none" strike="noStrike" dirty="0">
                          <a:effectLst/>
                        </a:rPr>
                        <a:t>.)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Stipendi, oneri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sociali e spese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SFr.     </a:t>
                      </a:r>
                      <a:r>
                        <a:rPr lang="it-CH" sz="2000" b="0" u="none" strike="noStrike" baseline="0" dirty="0">
                          <a:effectLst/>
                        </a:rPr>
                        <a:t> </a:t>
                      </a:r>
                      <a:r>
                        <a:rPr lang="it-CH" sz="2000" b="0" u="none" strike="noStrike" dirty="0">
                          <a:effectLst/>
                        </a:rPr>
                        <a:t>147‘000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144’234.60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142’000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Affitti e spese sede Rivera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SFr.        18‘000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17’886.50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18’000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Assicurazioni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SFr.          </a:t>
                      </a:r>
                      <a:r>
                        <a:rPr lang="it-CH" sz="2000" b="0" u="none" strike="noStrike" baseline="0" dirty="0">
                          <a:effectLst/>
                        </a:rPr>
                        <a:t>   8</a:t>
                      </a:r>
                      <a:r>
                        <a:rPr lang="it-CH" sz="2000" b="0" u="none" strike="noStrike" dirty="0">
                          <a:effectLst/>
                        </a:rPr>
                        <a:t>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   551.20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   600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Indennità Comitato</a:t>
                      </a:r>
                      <a:r>
                        <a:rPr lang="it-CH" sz="2000" b="0" u="none" strike="noStrike" baseline="0" dirty="0">
                          <a:effectLst/>
                        </a:rPr>
                        <a:t> e Assemblea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SFr.        11‘000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11’870.55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10’000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Contabilità e revisione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SFr.          5‘500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5’385.00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5’500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Amministrazione ufficio e telefono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SFr.          8’000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7’349.40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        6’000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Pubblicazione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rivista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FORESTAVIVA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SFr.     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31’000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</a:t>
                      </a:r>
                      <a:r>
                        <a:rPr lang="de-CH" sz="2000" baseline="0" dirty="0"/>
                        <a:t>     31’036.05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SFr. </a:t>
                      </a:r>
                      <a:r>
                        <a:rPr lang="de-CH" sz="2000" baseline="0" dirty="0"/>
                        <a:t>      28’000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Costi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LIGNUM per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sito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web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 SFr.          2’500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2’159.10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2’500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Costi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LIGNUM</a:t>
                      </a:r>
                      <a:r>
                        <a:rPr lang="it-CH" sz="2000" b="0" u="none" strike="noStrike" dirty="0">
                          <a:effectLst/>
                        </a:rPr>
                        <a:t> per traduzioni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    2’000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3’476.40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1’500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Costi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per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concorso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PRIX LIGNUM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it-CH" sz="2000" b="0" u="none" strike="noStrike" dirty="0" err="1">
                          <a:effectLst/>
                          <a:latin typeface="+mn-lt"/>
                        </a:rPr>
                        <a:t>SFr</a:t>
                      </a:r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it-CH" sz="2000" b="0" u="none" strike="noStrike" baseline="0" dirty="0">
                          <a:effectLst/>
                          <a:latin typeface="+mn-lt"/>
                        </a:rPr>
                        <a:t>          1’0</a:t>
                      </a:r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1’884.75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CH" sz="2000" dirty="0">
                          <a:solidFill>
                            <a:schemeClr val="tx1"/>
                          </a:solidFill>
                        </a:rPr>
                        <a:t>SFr.       3’000</a:t>
                      </a:r>
                      <a:endParaRPr lang="it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6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459157"/>
              </p:ext>
            </p:extLst>
          </p:nvPr>
        </p:nvGraphicFramePr>
        <p:xfrm>
          <a:off x="1571222" y="334854"/>
          <a:ext cx="10620778" cy="5284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3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3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523">
                <a:tc>
                  <a:txBody>
                    <a:bodyPr/>
                    <a:lstStyle/>
                    <a:p>
                      <a:pPr algn="l" fontAlgn="b"/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PREVENTIVO 19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CONSUNTIVO 19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PREV. 20 </a:t>
                      </a:r>
                      <a:r>
                        <a:rPr lang="it-CH" sz="2000" b="0" u="none" strike="noStrike" dirty="0">
                          <a:effectLst/>
                        </a:rPr>
                        <a:t>(</a:t>
                      </a:r>
                      <a:r>
                        <a:rPr lang="it-CH" sz="2000" b="0" u="none" strike="noStrike" dirty="0" err="1">
                          <a:effectLst/>
                        </a:rPr>
                        <a:t>agg</a:t>
                      </a:r>
                      <a:r>
                        <a:rPr lang="it-CH" sz="2000" b="0" u="none" strike="noStrike" dirty="0">
                          <a:effectLst/>
                        </a:rPr>
                        <a:t>.)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31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Costi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per c</a:t>
                      </a:r>
                      <a:r>
                        <a:rPr lang="it-CH" sz="2000" b="0" u="none" strike="noStrike" dirty="0">
                          <a:effectLst/>
                        </a:rPr>
                        <a:t>onsulenza per energia-legno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 SFr.          2’500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baseline="0" dirty="0"/>
                        <a:t> SFr.       2’000.00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baseline="0" dirty="0"/>
                        <a:t> SFr.       1’000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14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Costi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c</a:t>
                      </a:r>
                      <a:r>
                        <a:rPr lang="it-CH" sz="2000" b="0" u="none" strike="noStrike" dirty="0">
                          <a:effectLst/>
                        </a:rPr>
                        <a:t>onsulenza applicazioni del</a:t>
                      </a:r>
                      <a:r>
                        <a:rPr lang="it-CH" sz="2000" b="0" u="none" strike="noStrike" baseline="0" dirty="0">
                          <a:effectLst/>
                        </a:rPr>
                        <a:t> legno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 SFr.          2‘500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2’000.00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1’000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14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Costi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per fiere</a:t>
                      </a:r>
                      <a:r>
                        <a:rPr lang="it-CH" sz="2000" b="0" u="none" strike="noStrike" dirty="0">
                          <a:effectLst/>
                        </a:rPr>
                        <a:t> e visite a tema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SFr.          2‘500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2’224.65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</a:t>
                      </a:r>
                      <a:r>
                        <a:rPr lang="it-CH" sz="2000" b="0" u="none" strike="noStrike" dirty="0" err="1">
                          <a:effectLst/>
                        </a:rPr>
                        <a:t>SFr</a:t>
                      </a:r>
                      <a:r>
                        <a:rPr lang="it-CH" sz="2000" b="0" u="none" strike="noStrike" dirty="0">
                          <a:effectLst/>
                        </a:rPr>
                        <a:t>.       1’000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14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Costi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di r</a:t>
                      </a:r>
                      <a:r>
                        <a:rPr lang="it-CH" sz="2000" b="0" u="none" strike="noStrike" dirty="0">
                          <a:effectLst/>
                        </a:rPr>
                        <a:t>appresentanza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SFr.          2’500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2’521.80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</a:t>
                      </a:r>
                      <a:r>
                        <a:rPr lang="it-CH" sz="2000" b="0" u="none" strike="noStrike" dirty="0" err="1">
                          <a:effectLst/>
                        </a:rPr>
                        <a:t>SFr</a:t>
                      </a:r>
                      <a:r>
                        <a:rPr lang="it-CH" sz="2000" b="0" u="none" strike="noStrike" dirty="0">
                          <a:effectLst/>
                        </a:rPr>
                        <a:t>.       1’500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6034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Costi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per p</a:t>
                      </a:r>
                      <a:r>
                        <a:rPr lang="it-CH" sz="2000" b="0" u="none" strike="noStrike" dirty="0">
                          <a:effectLst/>
                        </a:rPr>
                        <a:t>artecipazione alla</a:t>
                      </a:r>
                      <a:r>
                        <a:rPr lang="it-CH" sz="2000" b="0" u="none" strike="noStrike" baseline="0" dirty="0">
                          <a:effectLst/>
                        </a:rPr>
                        <a:t> fiera di</a:t>
                      </a:r>
                      <a:r>
                        <a:rPr lang="it-CH" sz="2000" b="0" u="none" strike="noStrike" dirty="0">
                          <a:effectLst/>
                        </a:rPr>
                        <a:t> Ticino</a:t>
                      </a:r>
                      <a:r>
                        <a:rPr lang="it-CH" sz="2000" b="0" u="none" strike="noStrike" baseline="0" dirty="0">
                          <a:effectLst/>
                        </a:rPr>
                        <a:t> I</a:t>
                      </a:r>
                      <a:r>
                        <a:rPr lang="it-CH" sz="2000" b="0" u="none" strike="noStrike" dirty="0">
                          <a:effectLst/>
                        </a:rPr>
                        <a:t>mpiantistica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  5’000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                    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4’678.85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100" baseline="0" dirty="0"/>
                        <a:t> </a:t>
                      </a:r>
                      <a:r>
                        <a:rPr lang="de-CH" sz="2000" baseline="0" dirty="0"/>
                        <a:t>-.--</a:t>
                      </a:r>
                      <a:endParaRPr lang="it-CH" sz="11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331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Costi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per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partecipazione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alla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fiera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di Flora Lugano &amp;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BoscoTicino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SFr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        2’000         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2’761.90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-.--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331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Costi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per p</a:t>
                      </a:r>
                      <a:r>
                        <a:rPr lang="it-CH" sz="2000" b="0" u="none" strike="noStrike" dirty="0">
                          <a:effectLst/>
                        </a:rPr>
                        <a:t>artecipazione Edilespo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-.--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331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Sostegno Pentathlon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 SFr.         1'000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1’000.00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-.--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331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Sostegno Associazioni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Federate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SFr.         2'000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1’457.00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 </a:t>
                      </a:r>
                      <a:r>
                        <a:rPr lang="de-CH" sz="2000" baseline="0" dirty="0"/>
                        <a:t>  5</a:t>
                      </a:r>
                      <a:r>
                        <a:rPr lang="de-CH" sz="2000" dirty="0"/>
                        <a:t>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331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Costi</a:t>
                      </a:r>
                      <a:r>
                        <a:rPr lang="it-CH" sz="2000" b="0" u="none" strike="noStrike" baseline="0" dirty="0">
                          <a:effectLst/>
                        </a:rPr>
                        <a:t> per s</a:t>
                      </a:r>
                      <a:r>
                        <a:rPr lang="it-CH" sz="2000" b="0" u="none" strike="noStrike" dirty="0">
                          <a:effectLst/>
                        </a:rPr>
                        <a:t>tampa e marketing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SFr.          3’000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2’124.65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SFr.      1’500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331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Costi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per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a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bbonamento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riviste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e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libri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 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5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   577.00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  500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8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090691"/>
              </p:ext>
            </p:extLst>
          </p:nvPr>
        </p:nvGraphicFramePr>
        <p:xfrm>
          <a:off x="1546169" y="0"/>
          <a:ext cx="10645831" cy="6748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7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5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5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200">
                <a:tc>
                  <a:txBody>
                    <a:bodyPr/>
                    <a:lstStyle/>
                    <a:p>
                      <a:pPr algn="l" fontAlgn="b"/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PREVENTIVO 19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CONSUNTIVO 19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CH" sz="2000" b="1" u="none" strike="noStrike" dirty="0">
                          <a:effectLst/>
                        </a:rPr>
                        <a:t>PREV.</a:t>
                      </a:r>
                      <a:r>
                        <a:rPr lang="it-CH" sz="2000" b="1" u="none" strike="noStrike" baseline="0" dirty="0">
                          <a:effectLst/>
                        </a:rPr>
                        <a:t> </a:t>
                      </a:r>
                      <a:r>
                        <a:rPr lang="it-CH" sz="2000" b="1" u="none" strike="noStrike" dirty="0">
                          <a:effectLst/>
                        </a:rPr>
                        <a:t>20 </a:t>
                      </a:r>
                      <a:r>
                        <a:rPr lang="it-CH" sz="2000" b="0" u="none" strike="noStrike" dirty="0">
                          <a:effectLst/>
                        </a:rPr>
                        <a:t>(</a:t>
                      </a:r>
                      <a:r>
                        <a:rPr lang="it-CH" sz="2000" b="0" u="none" strike="noStrike" dirty="0" err="1">
                          <a:effectLst/>
                        </a:rPr>
                        <a:t>agg</a:t>
                      </a:r>
                      <a:r>
                        <a:rPr lang="it-CH" sz="2000" b="0" u="none" strike="noStrike" dirty="0">
                          <a:effectLst/>
                        </a:rPr>
                        <a:t>.)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922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Costi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c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orso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Accademia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di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Architettura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    4’000                    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</a:t>
                      </a:r>
                      <a:r>
                        <a:rPr lang="de-CH" sz="2000" baseline="0" dirty="0"/>
                        <a:t> </a:t>
                      </a:r>
                      <a:r>
                        <a:rPr lang="de-CH" sz="2000" dirty="0"/>
                        <a:t>3’339.00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-.--                   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Evento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legno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Bedano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1’000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</a:t>
                      </a:r>
                      <a:r>
                        <a:rPr lang="de-CH" sz="2000" baseline="0" dirty="0"/>
                        <a:t>                    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-.--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Progetto </a:t>
                      </a:r>
                      <a:r>
                        <a:rPr lang="it-CH" sz="2000" b="0" u="none" strike="noStrike" baseline="0" dirty="0">
                          <a:effectLst/>
                        </a:rPr>
                        <a:t>«Incollati </a:t>
                      </a:r>
                      <a:r>
                        <a:rPr lang="it-CH" sz="2000" b="0" u="none" strike="noStrike" dirty="0">
                          <a:effectLst/>
                        </a:rPr>
                        <a:t>di Castagno»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 SFr.       </a:t>
                      </a:r>
                      <a:r>
                        <a:rPr lang="it-CH" sz="2000" b="0" u="none" strike="noStrike" baseline="0" dirty="0">
                          <a:effectLst/>
                          <a:latin typeface="+mn-lt"/>
                        </a:rPr>
                        <a:t>13</a:t>
                      </a:r>
                      <a:r>
                        <a:rPr lang="it-CH" sz="2000" b="0" u="none" strike="noStrike" dirty="0">
                          <a:effectLst/>
                          <a:latin typeface="+mn-lt"/>
                        </a:rPr>
                        <a:t>'000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11’570.65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baseline="0" dirty="0"/>
                        <a:t> SFr.     13’000</a:t>
                      </a:r>
                      <a:r>
                        <a:rPr lang="de-CH" sz="2000" dirty="0"/>
                        <a:t>    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Progetto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«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Botti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di 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Robinia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»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  4’500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2’715.45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3’500</a:t>
                      </a:r>
                      <a:endParaRPr lang="it-CH" sz="2000" dirty="0"/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Progetto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«Marchio Ticino»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  2’000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1’500.00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1’500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Progetto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«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pensiline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» (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R</a:t>
                      </a:r>
                      <a:r>
                        <a:rPr lang="de-CH" sz="2000" b="0" i="0" u="none" strike="noStrike">
                          <a:effectLst/>
                          <a:latin typeface="+mn-lt"/>
                        </a:rPr>
                        <a:t>if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.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Urb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. e SUPSI)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  4’000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</a:t>
                      </a:r>
                      <a:r>
                        <a:rPr lang="de-CH" sz="2000" baseline="0" dirty="0"/>
                        <a:t>             </a:t>
                      </a:r>
                      <a:r>
                        <a:rPr lang="de-CH" sz="2000" dirty="0"/>
                        <a:t>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Progetto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«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Rifugi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Urbani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»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NP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3’000.00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-.--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Progetto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SUPSI nano-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coating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NP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</a:t>
                      </a:r>
                      <a:r>
                        <a:rPr lang="de-CH" sz="2000" dirty="0" err="1"/>
                        <a:t>SFr</a:t>
                      </a:r>
                      <a:r>
                        <a:rPr lang="de-CH" sz="2000" dirty="0"/>
                        <a:t>        1’500.00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1’000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Progetto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«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Borsa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del Legno online»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  5’000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Progetto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XLAM – Design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(UFAM)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2’000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Campagna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UFAM –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biodiversità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in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bosco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 1’000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0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Campagna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UFAM – Legno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Svizzero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SFr.       2’500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2950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Ammortamento</a:t>
                      </a:r>
                      <a:r>
                        <a:rPr lang="it-CH" sz="2000" b="0" u="none" strike="noStrike" baseline="0" dirty="0">
                          <a:effectLst/>
                        </a:rPr>
                        <a:t> installazioni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                         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SFr.          300.00</a:t>
                      </a:r>
                      <a:endParaRPr lang="it-CH" sz="2000" dirty="0"/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                          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5256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1" u="none" strike="noStrike" dirty="0">
                          <a:effectLst/>
                        </a:rPr>
                        <a:t>TOTALE COSTI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1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SFr.     278’800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</a:t>
                      </a:r>
                      <a:r>
                        <a:rPr lang="de-CH" sz="2000" b="1" baseline="0" dirty="0"/>
                        <a:t>SFr.    271.104.50</a:t>
                      </a:r>
                      <a:endParaRPr lang="it-CH" sz="2000" b="1" dirty="0"/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 SFr.</a:t>
                      </a:r>
                      <a:r>
                        <a:rPr lang="de-CH" sz="2000" b="1" i="0" u="none" strike="noStrike" baseline="0" dirty="0">
                          <a:effectLst/>
                          <a:latin typeface="+mn-lt"/>
                        </a:rPr>
                        <a:t>   253’600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5256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1" u="none" strike="noStrike" dirty="0">
                          <a:effectLst/>
                        </a:rPr>
                        <a:t>Utile/</a:t>
                      </a:r>
                      <a:r>
                        <a:rPr lang="it-CH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perdita</a:t>
                      </a:r>
                      <a:r>
                        <a:rPr lang="it-CH" sz="2000" b="1" u="none" strike="noStrike" baseline="0" dirty="0">
                          <a:effectLst/>
                        </a:rPr>
                        <a:t> d’esercizio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</a:t>
                      </a:r>
                      <a:r>
                        <a:rPr lang="it-CH" sz="2000" b="1" u="none" strike="noStrike" dirty="0">
                          <a:effectLst/>
                        </a:rPr>
                        <a:t>SFr.             200 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 </a:t>
                      </a:r>
                      <a:r>
                        <a:rPr lang="de-CH" sz="2000" b="1" baseline="0" dirty="0"/>
                        <a:t>SFr.</a:t>
                      </a:r>
                      <a:r>
                        <a:rPr lang="de-CH" sz="2000" b="1" dirty="0"/>
                        <a:t>            128.50</a:t>
                      </a:r>
                      <a:endParaRPr lang="it-CH" sz="2000" b="1" dirty="0"/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0" u="none" strike="noStrike" dirty="0">
                          <a:effectLst/>
                        </a:rPr>
                        <a:t> </a:t>
                      </a:r>
                      <a:r>
                        <a:rPr lang="it-CH" sz="20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SFr</a:t>
                      </a:r>
                      <a:r>
                        <a:rPr lang="it-CH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it-CH" sz="2000" b="1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 -  12’600</a:t>
                      </a:r>
                      <a:endParaRPr lang="it-CH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95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6276" y="1227093"/>
            <a:ext cx="1021221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1" dirty="0"/>
              <a:t>Il </a:t>
            </a:r>
            <a:r>
              <a:rPr lang="de-CH" sz="2400" b="1" dirty="0" err="1"/>
              <a:t>Conto</a:t>
            </a:r>
            <a:r>
              <a:rPr lang="de-CH" sz="2400" b="1" dirty="0"/>
              <a:t> </a:t>
            </a:r>
            <a:r>
              <a:rPr lang="de-CH" sz="2400" b="1" dirty="0" err="1"/>
              <a:t>Economico</a:t>
            </a:r>
            <a:r>
              <a:rPr lang="de-CH" sz="2400" b="1" dirty="0"/>
              <a:t> 2019 è in </a:t>
            </a:r>
            <a:r>
              <a:rPr lang="de-CH" sz="2400" b="1" dirty="0" err="1"/>
              <a:t>linea</a:t>
            </a:r>
            <a:r>
              <a:rPr lang="de-CH" sz="2400" b="1" dirty="0"/>
              <a:t> </a:t>
            </a:r>
            <a:r>
              <a:rPr lang="de-CH" sz="2400" b="1" dirty="0" err="1"/>
              <a:t>con</a:t>
            </a:r>
            <a:r>
              <a:rPr lang="de-CH" sz="2400" b="1" dirty="0"/>
              <a:t> i </a:t>
            </a:r>
            <a:r>
              <a:rPr lang="de-CH" sz="2400" b="1" dirty="0" err="1"/>
              <a:t>preventivi</a:t>
            </a:r>
            <a:r>
              <a:rPr lang="de-CH" sz="2400" b="1" dirty="0"/>
              <a:t> e a </a:t>
            </a:r>
            <a:r>
              <a:rPr lang="de-CH" sz="2400" b="1" dirty="0" err="1"/>
              <a:t>livello</a:t>
            </a:r>
            <a:r>
              <a:rPr lang="de-CH" sz="2400" b="1" dirty="0"/>
              <a:t> di </a:t>
            </a:r>
            <a:r>
              <a:rPr lang="de-CH" sz="2400" b="1" dirty="0" err="1"/>
              <a:t>ricavi</a:t>
            </a:r>
            <a:r>
              <a:rPr lang="de-CH" sz="2400" b="1" dirty="0"/>
              <a:t> non si è </a:t>
            </a:r>
            <a:r>
              <a:rPr lang="de-CH" sz="2400" b="1" dirty="0" err="1"/>
              <a:t>fatto</a:t>
            </a:r>
            <a:r>
              <a:rPr lang="de-CH" sz="2400" b="1" dirty="0"/>
              <a:t> capo alle </a:t>
            </a:r>
            <a:r>
              <a:rPr lang="de-CH" sz="2400" b="1" dirty="0" err="1"/>
              <a:t>riserve</a:t>
            </a:r>
            <a:r>
              <a:rPr lang="de-CH" sz="2400" b="1" dirty="0"/>
              <a:t> per </a:t>
            </a:r>
            <a:r>
              <a:rPr lang="de-CH" sz="2400" b="1" dirty="0" err="1"/>
              <a:t>finanziare</a:t>
            </a:r>
            <a:r>
              <a:rPr lang="de-CH" sz="2400" b="1" dirty="0"/>
              <a:t> </a:t>
            </a:r>
            <a:r>
              <a:rPr lang="de-CH" sz="2400" b="1" dirty="0" err="1"/>
              <a:t>il</a:t>
            </a:r>
            <a:r>
              <a:rPr lang="de-CH" sz="2400" b="1" dirty="0"/>
              <a:t> </a:t>
            </a:r>
            <a:r>
              <a:rPr lang="de-CH" sz="2400" b="1" dirty="0" err="1"/>
              <a:t>progetto</a:t>
            </a:r>
            <a:r>
              <a:rPr lang="de-CH" sz="2400" b="1" dirty="0"/>
              <a:t> </a:t>
            </a:r>
            <a:r>
              <a:rPr lang="de-CH" sz="2400" b="1" dirty="0" err="1"/>
              <a:t>degli</a:t>
            </a:r>
            <a:r>
              <a:rPr lang="de-CH" sz="2400" b="1" dirty="0"/>
              <a:t> «</a:t>
            </a:r>
            <a:r>
              <a:rPr lang="de-CH" sz="2400" b="1" dirty="0" err="1"/>
              <a:t>incollati</a:t>
            </a:r>
            <a:r>
              <a:rPr lang="de-CH" sz="2400" b="1" dirty="0"/>
              <a:t> di Castagno» </a:t>
            </a:r>
            <a:endParaRPr lang="it-CH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1" dirty="0"/>
              <a:t>Il </a:t>
            </a:r>
            <a:r>
              <a:rPr lang="de-CH" sz="2400" b="1" dirty="0" err="1"/>
              <a:t>Bilancio</a:t>
            </a:r>
            <a:r>
              <a:rPr lang="de-CH" sz="2400" b="1" dirty="0"/>
              <a:t> 2019 </a:t>
            </a:r>
            <a:r>
              <a:rPr lang="de-CH" sz="2400" b="1" dirty="0" err="1"/>
              <a:t>contiene</a:t>
            </a:r>
            <a:r>
              <a:rPr lang="de-CH" sz="2400" b="1" dirty="0"/>
              <a:t> </a:t>
            </a:r>
            <a:r>
              <a:rPr lang="de-CH" sz="2400" b="1" dirty="0" err="1"/>
              <a:t>accantonamenti</a:t>
            </a:r>
            <a:r>
              <a:rPr lang="de-CH" sz="2400" b="1" dirty="0"/>
              <a:t> per fr. 30’500 da </a:t>
            </a:r>
            <a:r>
              <a:rPr lang="de-CH" sz="2400" b="1" dirty="0" err="1"/>
              <a:t>utilizzare</a:t>
            </a:r>
            <a:r>
              <a:rPr lang="de-CH" sz="2400" b="1" dirty="0"/>
              <a:t> </a:t>
            </a:r>
            <a:r>
              <a:rPr lang="de-CH" sz="2400" b="1" dirty="0" err="1"/>
              <a:t>nel</a:t>
            </a:r>
            <a:r>
              <a:rPr lang="de-CH" sz="2400" b="1" dirty="0"/>
              <a:t> </a:t>
            </a:r>
            <a:r>
              <a:rPr lang="de-CH" sz="2400" b="1" dirty="0" err="1"/>
              <a:t>corso</a:t>
            </a:r>
            <a:r>
              <a:rPr lang="de-CH" sz="2400" b="1" dirty="0"/>
              <a:t> del 2020 per </a:t>
            </a:r>
            <a:r>
              <a:rPr lang="de-CH" sz="2400" b="1" dirty="0" err="1"/>
              <a:t>finanziare</a:t>
            </a:r>
            <a:r>
              <a:rPr lang="de-CH" sz="2400" b="1" dirty="0"/>
              <a:t> i </a:t>
            </a:r>
            <a:r>
              <a:rPr lang="de-CH" sz="2400" b="1" dirty="0" err="1"/>
              <a:t>progetti</a:t>
            </a:r>
            <a:r>
              <a:rPr lang="de-CH" sz="2400" b="1" dirty="0"/>
              <a:t> ancora in </a:t>
            </a:r>
            <a:r>
              <a:rPr lang="de-CH" sz="2400" b="1" dirty="0" err="1"/>
              <a:t>corso</a:t>
            </a:r>
            <a:endParaRPr lang="it-CH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1" dirty="0"/>
              <a:t>Il </a:t>
            </a:r>
            <a:r>
              <a:rPr lang="de-CH" sz="2400" b="1" dirty="0" err="1"/>
              <a:t>preventivo</a:t>
            </a:r>
            <a:r>
              <a:rPr lang="de-CH" sz="2400" b="1" dirty="0"/>
              <a:t> 2020 </a:t>
            </a:r>
            <a:r>
              <a:rPr lang="de-CH" sz="2400" b="1" dirty="0" err="1"/>
              <a:t>attualizzato</a:t>
            </a:r>
            <a:r>
              <a:rPr lang="de-CH" sz="2400" b="1" dirty="0"/>
              <a:t> </a:t>
            </a:r>
            <a:r>
              <a:rPr lang="de-CH" sz="2400" b="1" dirty="0" err="1"/>
              <a:t>comporta</a:t>
            </a:r>
            <a:r>
              <a:rPr lang="de-CH" sz="2400" b="1" dirty="0"/>
              <a:t> </a:t>
            </a:r>
            <a:r>
              <a:rPr lang="de-CH" sz="2400" b="1" dirty="0" err="1"/>
              <a:t>una</a:t>
            </a:r>
            <a:r>
              <a:rPr lang="de-CH" sz="2400" b="1" dirty="0"/>
              <a:t> </a:t>
            </a:r>
            <a:r>
              <a:rPr lang="de-CH" sz="2400" b="1" dirty="0" err="1"/>
              <a:t>perdita</a:t>
            </a:r>
            <a:r>
              <a:rPr lang="de-CH" sz="2400" b="1" dirty="0"/>
              <a:t> a CE di fr. 12’600 </a:t>
            </a:r>
            <a:r>
              <a:rPr lang="de-CH" sz="2400" b="1" dirty="0" err="1"/>
              <a:t>dovuta</a:t>
            </a:r>
            <a:r>
              <a:rPr lang="de-CH" sz="2400" b="1" dirty="0"/>
              <a:t> </a:t>
            </a:r>
            <a:r>
              <a:rPr lang="de-CH" sz="2400" b="1" dirty="0" err="1"/>
              <a:t>principalmente</a:t>
            </a:r>
            <a:r>
              <a:rPr lang="de-CH" sz="2400" b="1" dirty="0"/>
              <a:t> ai </a:t>
            </a:r>
            <a:r>
              <a:rPr lang="de-CH" sz="2400" b="1" dirty="0" err="1"/>
              <a:t>mancati</a:t>
            </a:r>
            <a:r>
              <a:rPr lang="de-CH" sz="2400" b="1" dirty="0"/>
              <a:t> </a:t>
            </a:r>
            <a:r>
              <a:rPr lang="de-CH" sz="2400" b="1" dirty="0" err="1"/>
              <a:t>ricavi</a:t>
            </a:r>
            <a:r>
              <a:rPr lang="de-CH" sz="2400" b="1" dirty="0"/>
              <a:t> della </a:t>
            </a:r>
            <a:r>
              <a:rPr lang="de-CH" sz="2400" b="1" dirty="0" err="1"/>
              <a:t>Confederazione</a:t>
            </a:r>
            <a:r>
              <a:rPr lang="de-CH" sz="2400" b="1" dirty="0"/>
              <a:t> in </a:t>
            </a:r>
            <a:r>
              <a:rPr lang="de-CH" sz="2400" b="1" dirty="0" err="1"/>
              <a:t>quanto</a:t>
            </a:r>
            <a:r>
              <a:rPr lang="de-CH" sz="2400" b="1" dirty="0"/>
              <a:t> </a:t>
            </a:r>
            <a:r>
              <a:rPr lang="de-CH" sz="2400" b="1" dirty="0" err="1"/>
              <a:t>sono</a:t>
            </a:r>
            <a:r>
              <a:rPr lang="de-CH" sz="2400" b="1" dirty="0"/>
              <a:t> </a:t>
            </a:r>
            <a:r>
              <a:rPr lang="de-CH" sz="2400" b="1" dirty="0" err="1"/>
              <a:t>venute</a:t>
            </a:r>
            <a:r>
              <a:rPr lang="de-CH" sz="2400" b="1" dirty="0"/>
              <a:t> a </a:t>
            </a:r>
            <a:r>
              <a:rPr lang="de-CH" sz="2400" b="1" dirty="0" err="1"/>
              <a:t>mancare</a:t>
            </a:r>
            <a:r>
              <a:rPr lang="de-CH" sz="2400" b="1" dirty="0"/>
              <a:t> le </a:t>
            </a:r>
            <a:r>
              <a:rPr lang="de-CH" sz="2400" b="1" dirty="0" err="1"/>
              <a:t>attività</a:t>
            </a:r>
            <a:r>
              <a:rPr lang="de-CH" sz="2400" b="1" dirty="0"/>
              <a:t> per le </a:t>
            </a:r>
            <a:r>
              <a:rPr lang="de-CH" sz="2400" b="1" dirty="0" err="1"/>
              <a:t>quali</a:t>
            </a:r>
            <a:r>
              <a:rPr lang="de-CH" sz="2400" b="1" dirty="0"/>
              <a:t> </a:t>
            </a:r>
            <a:r>
              <a:rPr lang="de-CH" sz="2400" b="1" dirty="0" err="1"/>
              <a:t>riceviamo</a:t>
            </a:r>
            <a:r>
              <a:rPr lang="de-CH" sz="2400" b="1" dirty="0"/>
              <a:t> la </a:t>
            </a:r>
            <a:r>
              <a:rPr lang="de-CH" sz="2400" b="1" dirty="0" err="1"/>
              <a:t>quota</a:t>
            </a:r>
            <a:r>
              <a:rPr lang="de-CH" sz="2400" b="1" dirty="0"/>
              <a:t> </a:t>
            </a:r>
            <a:r>
              <a:rPr lang="de-CH" sz="2400" b="1" dirty="0" err="1"/>
              <a:t>federale</a:t>
            </a:r>
            <a:r>
              <a:rPr lang="de-CH" sz="2400" b="1" dirty="0"/>
              <a:t> (in </a:t>
            </a:r>
            <a:r>
              <a:rPr lang="de-CH" sz="2400" b="1" dirty="0" err="1"/>
              <a:t>particolare</a:t>
            </a:r>
            <a:r>
              <a:rPr lang="de-CH" sz="2400" b="1" dirty="0"/>
              <a:t> </a:t>
            </a:r>
            <a:r>
              <a:rPr lang="de-CH" sz="2400" b="1" dirty="0" err="1"/>
              <a:t>eventi</a:t>
            </a:r>
            <a:r>
              <a:rPr lang="de-CH" sz="2400" b="1" dirty="0"/>
              <a:t>, fiere e </a:t>
            </a:r>
            <a:r>
              <a:rPr lang="de-CH" sz="2400" b="1" dirty="0" err="1"/>
              <a:t>workshops</a:t>
            </a:r>
            <a:r>
              <a:rPr lang="de-CH" sz="2400" b="1" dirty="0"/>
              <a:t> </a:t>
            </a:r>
            <a:r>
              <a:rPr lang="de-CH" sz="2400" b="1" dirty="0" err="1"/>
              <a:t>tematici</a:t>
            </a:r>
            <a:r>
              <a:rPr lang="de-CH" sz="2400" b="1" dirty="0"/>
              <a:t>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1" dirty="0"/>
              <a:t>La </a:t>
            </a:r>
            <a:r>
              <a:rPr lang="de-CH" sz="2400" b="1" dirty="0" err="1"/>
              <a:t>perdita</a:t>
            </a:r>
            <a:r>
              <a:rPr lang="de-CH" sz="2400" b="1" dirty="0"/>
              <a:t> </a:t>
            </a:r>
            <a:r>
              <a:rPr lang="de-CH" sz="2400" b="1" dirty="0" err="1"/>
              <a:t>preventivata</a:t>
            </a:r>
            <a:r>
              <a:rPr lang="de-CH" sz="2400" b="1" dirty="0"/>
              <a:t> non </a:t>
            </a:r>
            <a:r>
              <a:rPr lang="de-CH" sz="2400" b="1" dirty="0" err="1"/>
              <a:t>intacca</a:t>
            </a:r>
            <a:r>
              <a:rPr lang="de-CH" sz="2400" b="1" dirty="0"/>
              <a:t> </a:t>
            </a:r>
            <a:r>
              <a:rPr lang="de-CH" sz="2400" b="1" dirty="0" err="1"/>
              <a:t>il</a:t>
            </a:r>
            <a:r>
              <a:rPr lang="de-CH" sz="2400" b="1" dirty="0"/>
              <a:t> </a:t>
            </a:r>
            <a:r>
              <a:rPr lang="de-CH" sz="2400" b="1" dirty="0" err="1"/>
              <a:t>capitale</a:t>
            </a:r>
            <a:r>
              <a:rPr lang="de-CH" sz="2400" b="1" dirty="0"/>
              <a:t> di federlegno.ch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1" dirty="0"/>
              <a:t>Nel </a:t>
            </a:r>
            <a:r>
              <a:rPr lang="de-CH" sz="2400" b="1" dirty="0" err="1"/>
              <a:t>corso</a:t>
            </a:r>
            <a:r>
              <a:rPr lang="de-CH" sz="2400" b="1" dirty="0"/>
              <a:t> </a:t>
            </a:r>
            <a:r>
              <a:rPr lang="de-CH" sz="2400" b="1" dirty="0" err="1"/>
              <a:t>dell’esercizio</a:t>
            </a:r>
            <a:r>
              <a:rPr lang="de-CH" sz="2400" b="1" dirty="0"/>
              <a:t> 2020 </a:t>
            </a:r>
            <a:r>
              <a:rPr lang="de-CH" sz="2400" b="1" dirty="0" err="1"/>
              <a:t>abbiamo</a:t>
            </a:r>
            <a:r>
              <a:rPr lang="de-CH" sz="2400" b="1" dirty="0"/>
              <a:t> </a:t>
            </a:r>
            <a:r>
              <a:rPr lang="de-CH" sz="2400" b="1" dirty="0" err="1"/>
              <a:t>chiesto</a:t>
            </a:r>
            <a:r>
              <a:rPr lang="de-CH" sz="2400" b="1" dirty="0"/>
              <a:t> le </a:t>
            </a:r>
            <a:r>
              <a:rPr lang="de-CH" sz="2400" b="1" dirty="0" err="1"/>
              <a:t>seguenti</a:t>
            </a:r>
            <a:r>
              <a:rPr lang="de-CH" sz="2400" b="1" dirty="0"/>
              <a:t> </a:t>
            </a:r>
            <a:r>
              <a:rPr lang="de-CH" sz="2400" b="1" dirty="0" err="1"/>
              <a:t>misure</a:t>
            </a:r>
            <a:r>
              <a:rPr lang="de-CH" sz="2400" b="1" dirty="0"/>
              <a:t> </a:t>
            </a:r>
            <a:r>
              <a:rPr lang="de-CH" sz="2400" b="1" dirty="0" err="1"/>
              <a:t>contro</a:t>
            </a:r>
            <a:r>
              <a:rPr lang="de-CH" sz="2400" b="1" dirty="0"/>
              <a:t> </a:t>
            </a:r>
            <a:r>
              <a:rPr lang="de-CH" sz="2400" b="1" dirty="0" err="1"/>
              <a:t>l’impatto</a:t>
            </a:r>
            <a:r>
              <a:rPr lang="de-CH" sz="2400" b="1" dirty="0"/>
              <a:t> del Covid-19: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b="1" dirty="0" err="1"/>
              <a:t>Prestito</a:t>
            </a:r>
            <a:r>
              <a:rPr lang="de-CH" sz="2400" b="1" dirty="0"/>
              <a:t> della </a:t>
            </a:r>
            <a:r>
              <a:rPr lang="de-CH" sz="2400" b="1" dirty="0" err="1"/>
              <a:t>Confederazione</a:t>
            </a:r>
            <a:r>
              <a:rPr lang="de-CH" sz="2400" b="1" dirty="0"/>
              <a:t> a </a:t>
            </a:r>
            <a:r>
              <a:rPr lang="de-CH" sz="2400" b="1" dirty="0" err="1"/>
              <a:t>tasso</a:t>
            </a:r>
            <a:r>
              <a:rPr lang="de-CH" sz="2400" b="1" dirty="0"/>
              <a:t> 0%	</a:t>
            </a:r>
            <a:r>
              <a:rPr lang="de-CH" sz="2400" b="1" dirty="0" err="1">
                <a:solidFill>
                  <a:srgbClr val="FF0000"/>
                </a:solidFill>
              </a:rPr>
              <a:t>accordato</a:t>
            </a:r>
            <a:endParaRPr lang="de-CH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sz="2400" b="1" dirty="0" err="1"/>
              <a:t>Riduzione</a:t>
            </a:r>
            <a:r>
              <a:rPr lang="de-CH" sz="2400" b="1" dirty="0"/>
              <a:t> </a:t>
            </a:r>
            <a:r>
              <a:rPr lang="de-CH" sz="2400" b="1" dirty="0" err="1"/>
              <a:t>canone</a:t>
            </a:r>
            <a:r>
              <a:rPr lang="de-CH" sz="2400" b="1" dirty="0"/>
              <a:t> di </a:t>
            </a:r>
            <a:r>
              <a:rPr lang="de-CH" sz="2400" b="1" dirty="0" err="1"/>
              <a:t>affitto</a:t>
            </a:r>
            <a:r>
              <a:rPr lang="de-CH" sz="2400" b="1" dirty="0"/>
              <a:t> alla </a:t>
            </a:r>
            <a:r>
              <a:rPr lang="de-CH" sz="2400" b="1" dirty="0" err="1"/>
              <a:t>Sez</a:t>
            </a:r>
            <a:r>
              <a:rPr lang="de-CH" sz="2400" b="1" dirty="0"/>
              <a:t> </a:t>
            </a:r>
            <a:r>
              <a:rPr lang="de-CH" sz="2400" b="1" dirty="0" err="1"/>
              <a:t>Logistica</a:t>
            </a:r>
            <a:r>
              <a:rPr lang="de-CH" sz="2400" b="1" dirty="0"/>
              <a:t>	</a:t>
            </a:r>
            <a:r>
              <a:rPr lang="de-CH" sz="2400" b="1" dirty="0">
                <a:solidFill>
                  <a:srgbClr val="FF0000"/>
                </a:solidFill>
              </a:rPr>
              <a:t>non </a:t>
            </a:r>
            <a:r>
              <a:rPr lang="de-CH" sz="2400" b="1" dirty="0" err="1">
                <a:solidFill>
                  <a:srgbClr val="FF0000"/>
                </a:solidFill>
              </a:rPr>
              <a:t>accordato</a:t>
            </a:r>
            <a:endParaRPr lang="de-CH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sz="2400" b="1" dirty="0" err="1"/>
              <a:t>Lavoro</a:t>
            </a:r>
            <a:r>
              <a:rPr lang="de-CH" sz="2400" b="1" dirty="0"/>
              <a:t> </a:t>
            </a:r>
            <a:r>
              <a:rPr lang="de-CH" sz="2400" b="1" dirty="0" err="1"/>
              <a:t>ridotto</a:t>
            </a:r>
            <a:r>
              <a:rPr lang="de-CH" sz="2400" b="1" dirty="0"/>
              <a:t> per la </a:t>
            </a:r>
            <a:r>
              <a:rPr lang="de-CH" sz="2400" b="1" dirty="0" err="1"/>
              <a:t>mancata</a:t>
            </a:r>
            <a:r>
              <a:rPr lang="de-CH" sz="2400" b="1" dirty="0"/>
              <a:t> </a:t>
            </a:r>
            <a:r>
              <a:rPr lang="de-CH" sz="2400" b="1" dirty="0" err="1"/>
              <a:t>quota</a:t>
            </a:r>
            <a:r>
              <a:rPr lang="de-CH" sz="2400" b="1" dirty="0"/>
              <a:t> </a:t>
            </a:r>
            <a:r>
              <a:rPr lang="de-CH" sz="2400" b="1" dirty="0" err="1"/>
              <a:t>federale</a:t>
            </a:r>
            <a:r>
              <a:rPr lang="de-CH" sz="2400" b="1" dirty="0">
                <a:solidFill>
                  <a:srgbClr val="FF0000"/>
                </a:solidFill>
              </a:rPr>
              <a:t>	non </a:t>
            </a:r>
            <a:r>
              <a:rPr lang="de-CH" sz="2400" b="1" dirty="0" err="1">
                <a:solidFill>
                  <a:srgbClr val="FF0000"/>
                </a:solidFill>
              </a:rPr>
              <a:t>accordato</a:t>
            </a:r>
            <a:endParaRPr lang="it-CH" sz="2400" b="1" dirty="0"/>
          </a:p>
          <a:p>
            <a:endParaRPr lang="de-CH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71223" y="211430"/>
            <a:ext cx="11280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 err="1"/>
              <a:t>Commento</a:t>
            </a:r>
            <a:r>
              <a:rPr lang="de-CH" sz="4400" b="1" dirty="0"/>
              <a:t> </a:t>
            </a:r>
            <a:r>
              <a:rPr lang="de-CH" sz="4400" b="1" dirty="0" err="1"/>
              <a:t>conti</a:t>
            </a:r>
            <a:r>
              <a:rPr lang="de-CH" sz="4400" b="1" dirty="0"/>
              <a:t> 2019 e </a:t>
            </a:r>
            <a:r>
              <a:rPr lang="de-CH" sz="4400" b="1" dirty="0" err="1"/>
              <a:t>preventivi</a:t>
            </a:r>
            <a:r>
              <a:rPr lang="de-CH" sz="4400" b="1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14107101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539714"/>
              </p:ext>
            </p:extLst>
          </p:nvPr>
        </p:nvGraphicFramePr>
        <p:xfrm>
          <a:off x="1795549" y="-2"/>
          <a:ext cx="10396451" cy="65154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67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30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ATTIVI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"/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Saldo</a:t>
                      </a:r>
                      <a:r>
                        <a:rPr lang="de-CH" sz="2000" b="1" i="0" u="none" strike="noStrike" baseline="0" dirty="0">
                          <a:effectLst/>
                          <a:latin typeface="+mn-lt"/>
                        </a:rPr>
                        <a:t> 2018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Saldo</a:t>
                      </a:r>
                      <a:r>
                        <a:rPr lang="de-CH" sz="2000" b="1" i="0" u="none" strike="noStrike" baseline="0" dirty="0">
                          <a:effectLst/>
                          <a:latin typeface="+mn-lt"/>
                        </a:rPr>
                        <a:t> 2019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CCP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federlegno.ch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173’565.90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132’497.90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Debitori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SFr.      18’690.00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SFr.      29’960.00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Attivi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transitori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            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49.00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            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Installazioni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e </a:t>
                      </a:r>
                      <a:r>
                        <a:rPr lang="de-CH" sz="2000" b="0" i="0" u="none" strike="noStrike" baseline="0" dirty="0" err="1">
                          <a:effectLst/>
                          <a:latin typeface="+mn-lt"/>
                        </a:rPr>
                        <a:t>impianti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  1’500.00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  1’200.00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839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1" u="none" strike="noStrike" dirty="0">
                          <a:effectLst/>
                        </a:rPr>
                        <a:t>TOTALE ATTIVI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  SFr.    193’804.90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  SFr.    163’657.90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924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PASSIVI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Capitale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federlegno.ch</a:t>
                      </a:r>
                      <a:endParaRPr lang="it-C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31’472.90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31’472.90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Fondo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riserva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progetti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futuri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51’201.05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51’201.05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Creditori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 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SFr.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25’971.00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  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SFr.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48’195.00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Transitori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passivi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Accantonamenti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diversi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83’000.00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30’500.00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2570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Utile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riportato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  2’112.60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  2’159.95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93462">
                <a:tc>
                  <a:txBody>
                    <a:bodyPr/>
                    <a:lstStyle/>
                    <a:p>
                      <a:pPr algn="l" fontAlgn="b"/>
                      <a:r>
                        <a:rPr lang="it-CH" sz="2000" b="1" u="none" strike="noStrike" dirty="0">
                          <a:effectLst/>
                        </a:rPr>
                        <a:t>TOTALE PASSIVI</a:t>
                      </a:r>
                      <a:endParaRPr lang="it-CH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  SFr.   193’757.55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1" i="0" u="none" strike="noStrike" dirty="0">
                          <a:effectLst/>
                          <a:latin typeface="+mn-lt"/>
                        </a:rPr>
                        <a:t>  SFr.   </a:t>
                      </a:r>
                      <a:r>
                        <a:rPr lang="de-CH" sz="2000" b="1" i="0" u="none" strike="noStrike">
                          <a:effectLst/>
                          <a:latin typeface="+mn-lt"/>
                        </a:rPr>
                        <a:t>163’529.40</a:t>
                      </a:r>
                      <a:endParaRPr lang="it-CH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6248"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Utile</a:t>
                      </a:r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2000" b="0" i="0" u="none" strike="noStrike" dirty="0" err="1">
                          <a:effectLst/>
                          <a:latin typeface="+mn-lt"/>
                        </a:rPr>
                        <a:t>d’esercizio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  47.35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000" b="0" i="0" u="none" strike="noStrike" dirty="0">
                          <a:effectLst/>
                          <a:latin typeface="+mn-lt"/>
                        </a:rPr>
                        <a:t>  SFr.      </a:t>
                      </a:r>
                      <a:r>
                        <a:rPr lang="de-CH" sz="2000" b="0" i="0" u="none" strike="noStrike" baseline="0" dirty="0">
                          <a:effectLst/>
                          <a:latin typeface="+mn-lt"/>
                        </a:rPr>
                        <a:t>     128.50</a:t>
                      </a:r>
                      <a:endParaRPr lang="it-CH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9976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effectLst/>
                          <a:latin typeface="+mn-lt"/>
                        </a:rPr>
                        <a:t>CCP</a:t>
                      </a:r>
                      <a:r>
                        <a:rPr lang="de-CH" sz="14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0" i="0" u="none" strike="noStrike" baseline="0" dirty="0" err="1">
                          <a:effectLst/>
                          <a:latin typeface="+mn-lt"/>
                        </a:rPr>
                        <a:t>costi</a:t>
                      </a:r>
                      <a:r>
                        <a:rPr lang="de-CH" sz="14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0" i="0" u="none" strike="noStrike" baseline="0" dirty="0" err="1">
                          <a:effectLst/>
                          <a:latin typeface="+mn-lt"/>
                        </a:rPr>
                        <a:t>formazione</a:t>
                      </a:r>
                      <a:r>
                        <a:rPr lang="de-CH" sz="1400" b="0" i="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0" i="0" u="none" strike="noStrike" baseline="0" dirty="0" err="1">
                          <a:effectLst/>
                          <a:latin typeface="+mn-lt"/>
                        </a:rPr>
                        <a:t>selvicoltori</a:t>
                      </a:r>
                      <a:endParaRPr lang="it-CH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effectLst/>
                          <a:latin typeface="+mn-lt"/>
                        </a:rPr>
                        <a:t>  SFr.                147’916.15</a:t>
                      </a:r>
                      <a:endParaRPr lang="it-CH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effectLst/>
                          <a:latin typeface="+mn-lt"/>
                        </a:rPr>
                        <a:t>  SFr.                   61’689.55</a:t>
                      </a:r>
                      <a:endParaRPr lang="it-CH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9976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effectLst/>
                          <a:latin typeface="+mn-lt"/>
                        </a:rPr>
                        <a:t>CCP </a:t>
                      </a:r>
                      <a:r>
                        <a:rPr lang="de-CH" sz="1400" b="0" i="0" u="none" strike="noStrike" dirty="0" err="1">
                          <a:effectLst/>
                          <a:latin typeface="+mn-lt"/>
                        </a:rPr>
                        <a:t>fondo</a:t>
                      </a:r>
                      <a:r>
                        <a:rPr lang="de-CH" sz="14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0" i="0" u="none" strike="noStrike" dirty="0" err="1">
                          <a:effectLst/>
                          <a:latin typeface="+mn-lt"/>
                        </a:rPr>
                        <a:t>aiuto</a:t>
                      </a:r>
                      <a:r>
                        <a:rPr lang="de-CH" sz="1400" b="0" i="0" u="none" strike="noStrike" dirty="0">
                          <a:effectLst/>
                          <a:latin typeface="+mn-lt"/>
                        </a:rPr>
                        <a:t> del legno CH</a:t>
                      </a:r>
                      <a:endParaRPr lang="it-CH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effectLst/>
                          <a:latin typeface="+mn-lt"/>
                        </a:rPr>
                        <a:t>  SFr.                  92’402.25</a:t>
                      </a:r>
                      <a:endParaRPr lang="it-CH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effectLst/>
                          <a:latin typeface="+mn-lt"/>
                        </a:rPr>
                        <a:t>  SFr.                 106’733.45</a:t>
                      </a:r>
                      <a:endParaRPr lang="it-CH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1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3447538" y="2865609"/>
            <a:ext cx="905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>
                <a:solidFill>
                  <a:srgbClr val="0070C0"/>
                </a:solidFill>
              </a:rPr>
              <a:t>5.	Nomine statutarie</a:t>
            </a:r>
          </a:p>
        </p:txBody>
      </p:sp>
    </p:spTree>
    <p:extLst>
      <p:ext uri="{BB962C8B-B14F-4D97-AF65-F5344CB8AC3E}">
        <p14:creationId xmlns:p14="http://schemas.microsoft.com/office/powerpoint/2010/main" val="124001024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63549" y="559075"/>
            <a:ext cx="97923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6"/>
            </a:pPr>
            <a:endParaRPr lang="it-CH" sz="1100" b="1" dirty="0">
              <a:solidFill>
                <a:prstClr val="black"/>
              </a:solidFill>
            </a:endParaRPr>
          </a:p>
          <a:p>
            <a:r>
              <a:rPr lang="it-CH" sz="4400" b="1" dirty="0">
                <a:solidFill>
                  <a:prstClr val="black"/>
                </a:solidFill>
              </a:rPr>
              <a:t>proposta nomina nel Comitato Esecutivo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549" y="2608079"/>
            <a:ext cx="54537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>
                <a:solidFill>
                  <a:prstClr val="black"/>
                </a:solidFill>
              </a:rPr>
              <a:t>Nicola </a:t>
            </a:r>
            <a:r>
              <a:rPr lang="de-CH" sz="3200" b="1" dirty="0" err="1">
                <a:solidFill>
                  <a:prstClr val="black"/>
                </a:solidFill>
              </a:rPr>
              <a:t>Involti</a:t>
            </a:r>
            <a:endParaRPr lang="it-CH" sz="3200" b="1" dirty="0">
              <a:solidFill>
                <a:prstClr val="black"/>
              </a:solidFill>
            </a:endParaRPr>
          </a:p>
          <a:p>
            <a:r>
              <a:rPr lang="it-CH" sz="3200" dirty="0">
                <a:solidFill>
                  <a:prstClr val="black"/>
                </a:solidFill>
              </a:rPr>
              <a:t>di Arosio</a:t>
            </a:r>
          </a:p>
          <a:p>
            <a:endParaRPr lang="it-CH" sz="3200" dirty="0">
              <a:solidFill>
                <a:prstClr val="black"/>
              </a:solidFill>
            </a:endParaRPr>
          </a:p>
          <a:p>
            <a:r>
              <a:rPr lang="de-CH" sz="2800" dirty="0" err="1">
                <a:solidFill>
                  <a:prstClr val="black"/>
                </a:solidFill>
              </a:rPr>
              <a:t>Membro</a:t>
            </a:r>
            <a:r>
              <a:rPr lang="de-CH" sz="2800" dirty="0">
                <a:solidFill>
                  <a:prstClr val="black"/>
                </a:solidFill>
              </a:rPr>
              <a:t> ASTM</a:t>
            </a:r>
            <a:endParaRPr lang="it-CH" sz="2800" dirty="0">
              <a:solidFill>
                <a:prstClr val="black"/>
              </a:solidFill>
            </a:endParaRPr>
          </a:p>
          <a:p>
            <a:pPr fontAlgn="base"/>
            <a:r>
              <a:rPr lang="it-CH" sz="2800" i="1" dirty="0" err="1"/>
              <a:t>Ass</a:t>
            </a:r>
            <a:r>
              <a:rPr lang="it-CH" sz="2800" i="1" dirty="0"/>
              <a:t>. Segherie del Ticino e </a:t>
            </a:r>
            <a:r>
              <a:rPr lang="it-CH" sz="2800" i="1" dirty="0" err="1"/>
              <a:t>Mesolcina</a:t>
            </a:r>
            <a:r>
              <a:rPr lang="it-CH" sz="2800" i="1" dirty="0"/>
              <a:t> </a:t>
            </a:r>
            <a:endParaRPr lang="it-CH" sz="2800" dirty="0"/>
          </a:p>
          <a:p>
            <a:endParaRPr lang="it-CH" sz="2800" dirty="0">
              <a:solidFill>
                <a:prstClr val="white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3032" y="406076"/>
            <a:ext cx="5817937" cy="80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4343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3500804" y="2686779"/>
            <a:ext cx="905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>
                <a:solidFill>
                  <a:srgbClr val="0070C0"/>
                </a:solidFill>
              </a:rPr>
              <a:t>6.	Eventuali</a:t>
            </a:r>
          </a:p>
        </p:txBody>
      </p:sp>
    </p:spTree>
    <p:extLst>
      <p:ext uri="{BB962C8B-B14F-4D97-AF65-F5344CB8AC3E}">
        <p14:creationId xmlns:p14="http://schemas.microsoft.com/office/powerpoint/2010/main" val="202157886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83644" y="738705"/>
            <a:ext cx="1040835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CH" sz="4400" b="1" dirty="0">
              <a:solidFill>
                <a:srgbClr val="0070C0"/>
              </a:solidFill>
            </a:endParaRPr>
          </a:p>
          <a:p>
            <a:pPr marL="742950" indent="-742950">
              <a:buAutoNum type="arabicPeriod" startAt="8"/>
            </a:pPr>
            <a:endParaRPr lang="it-CH" sz="4400" b="1" dirty="0">
              <a:solidFill>
                <a:srgbClr val="0070C0"/>
              </a:solidFill>
            </a:endParaRPr>
          </a:p>
          <a:p>
            <a:r>
              <a:rPr lang="it-CH" sz="4400" b="1" dirty="0"/>
              <a:t>Richiesta dell’Associazione dei Comuni del Generoso</a:t>
            </a:r>
            <a:r>
              <a:rPr lang="it-CH" sz="4400" dirty="0"/>
              <a:t> </a:t>
            </a:r>
            <a:r>
              <a:rPr lang="it-CH" sz="4400" b="1" dirty="0"/>
              <a:t>– RVM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CH" sz="44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600" dirty="0" err="1"/>
              <a:t>Modifica</a:t>
            </a:r>
            <a:r>
              <a:rPr lang="de-CH" sz="3600" dirty="0"/>
              <a:t> da </a:t>
            </a:r>
            <a:r>
              <a:rPr lang="de-CH" sz="3600" dirty="0" err="1"/>
              <a:t>membro</a:t>
            </a:r>
            <a:r>
              <a:rPr lang="de-CH" sz="3600" dirty="0"/>
              <a:t> a ente </a:t>
            </a:r>
            <a:r>
              <a:rPr lang="de-CH" sz="3600" dirty="0" err="1"/>
              <a:t>finanziatore</a:t>
            </a:r>
            <a:endParaRPr lang="it-CH" sz="3600" dirty="0"/>
          </a:p>
          <a:p>
            <a:endParaRPr lang="de-CH" sz="4400" b="1" dirty="0">
              <a:solidFill>
                <a:srgbClr val="0070C0"/>
              </a:solidFill>
            </a:endParaRPr>
          </a:p>
          <a:p>
            <a:endParaRPr lang="it-CH" sz="4400" dirty="0">
              <a:solidFill>
                <a:srgbClr val="0070C0"/>
              </a:solidFill>
            </a:endParaRPr>
          </a:p>
          <a:p>
            <a:r>
              <a:rPr lang="de-CH" sz="4400" b="1" dirty="0"/>
              <a:t> </a:t>
            </a:r>
            <a:endParaRPr lang="de-CH" sz="4000" dirty="0"/>
          </a:p>
          <a:p>
            <a:endParaRPr lang="de-CH" sz="4000" b="1" dirty="0"/>
          </a:p>
        </p:txBody>
      </p:sp>
    </p:spTree>
    <p:extLst>
      <p:ext uri="{BB962C8B-B14F-4D97-AF65-F5344CB8AC3E}">
        <p14:creationId xmlns:p14="http://schemas.microsoft.com/office/powerpoint/2010/main" val="62064220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5"/>
          <p:cNvSpPr>
            <a:spLocks noGrp="1"/>
          </p:cNvSpPr>
          <p:nvPr>
            <p:ph type="body" sz="half" idx="2"/>
          </p:nvPr>
        </p:nvSpPr>
        <p:spPr>
          <a:xfrm>
            <a:off x="1189469" y="883386"/>
            <a:ext cx="9689667" cy="4821955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de-CH" sz="6000" b="1" dirty="0"/>
              <a:t>Grazie per l’attenzione!</a:t>
            </a:r>
          </a:p>
          <a:p>
            <a:pPr algn="ctr"/>
            <a:endParaRPr lang="de-CH" sz="6000" b="1" dirty="0"/>
          </a:p>
          <a:p>
            <a:pPr algn="ctr"/>
            <a:r>
              <a:rPr lang="de-CH" sz="6000" b="1" dirty="0"/>
              <a:t>Siete tutti</a:t>
            </a:r>
            <a:br>
              <a:rPr lang="de-CH" sz="6000" b="1" dirty="0"/>
            </a:br>
            <a:r>
              <a:rPr lang="de-CH" sz="6000" b="1" dirty="0"/>
              <a:t>invitati al rinfresco</a:t>
            </a:r>
          </a:p>
          <a:p>
            <a:pPr algn="ctr"/>
            <a:endParaRPr lang="it-CH" sz="6000" b="1" dirty="0"/>
          </a:p>
        </p:txBody>
      </p:sp>
    </p:spTree>
    <p:extLst>
      <p:ext uri="{BB962C8B-B14F-4D97-AF65-F5344CB8AC3E}">
        <p14:creationId xmlns:p14="http://schemas.microsoft.com/office/powerpoint/2010/main" val="209617190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403975"/>
            <a:ext cx="2743200" cy="365125"/>
          </a:xfrm>
        </p:spPr>
        <p:txBody>
          <a:bodyPr/>
          <a:lstStyle/>
          <a:p>
            <a:fld id="{352322DF-F63F-4B84-9896-DDEFDF01A7E5}" type="slidenum">
              <a:rPr lang="it-CH" smtClean="0"/>
              <a:t>4</a:t>
            </a:fld>
            <a:endParaRPr lang="it-CH" dirty="0"/>
          </a:p>
        </p:txBody>
      </p:sp>
      <p:sp>
        <p:nvSpPr>
          <p:cNvPr id="15" name="TextBox 14"/>
          <p:cNvSpPr txBox="1"/>
          <p:nvPr/>
        </p:nvSpPr>
        <p:spPr>
          <a:xfrm>
            <a:off x="1970427" y="1337104"/>
            <a:ext cx="93833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endParaRPr lang="it-CH" sz="4400" b="1" dirty="0">
              <a:solidFill>
                <a:srgbClr val="0070C0"/>
              </a:solidFill>
            </a:endParaRP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it-CH" sz="4400" b="1" dirty="0">
                <a:solidFill>
                  <a:srgbClr val="0070C0"/>
                </a:solidFill>
              </a:rPr>
              <a:t>Lettura e approvazione del verbale dell’Assemblea ordinaria federlegno.ch dell’8 maggio 2019</a:t>
            </a:r>
          </a:p>
          <a:p>
            <a:pPr>
              <a:spcBef>
                <a:spcPts val="1200"/>
              </a:spcBef>
            </a:pPr>
            <a:endParaRPr lang="it-CH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8045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2228046" y="1571221"/>
            <a:ext cx="5873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>
                <a:solidFill>
                  <a:srgbClr val="0070C0"/>
                </a:solidFill>
              </a:rPr>
              <a:t>2.  Relazione del      </a:t>
            </a:r>
          </a:p>
          <a:p>
            <a:r>
              <a:rPr lang="it-CH" sz="4800" b="1" dirty="0">
                <a:solidFill>
                  <a:srgbClr val="0070C0"/>
                </a:solidFill>
              </a:rPr>
              <a:t>      Presidente</a:t>
            </a:r>
          </a:p>
          <a:p>
            <a:endParaRPr lang="it-CH" sz="4800" b="1" dirty="0">
              <a:solidFill>
                <a:srgbClr val="0070C0"/>
              </a:solidFill>
            </a:endParaRPr>
          </a:p>
          <a:p>
            <a:endParaRPr lang="it-CH" sz="4800" b="1" dirty="0">
              <a:solidFill>
                <a:srgbClr val="0070C0"/>
              </a:solidFill>
            </a:endParaRPr>
          </a:p>
          <a:p>
            <a:r>
              <a:rPr lang="de-CH" sz="4800" b="1" dirty="0"/>
              <a:t>	</a:t>
            </a:r>
            <a:r>
              <a:rPr lang="de-CH" sz="4000" b="1" dirty="0"/>
              <a:t>ing. Michele Fürst</a:t>
            </a: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E1CD3E71-60AF-445A-AE92-63C1EBAFE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b="8616"/>
          <a:stretch/>
        </p:blipFill>
        <p:spPr>
          <a:xfrm rot="5400000">
            <a:off x="6717631" y="1383632"/>
            <a:ext cx="6858000" cy="409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6904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682044" y="1571221"/>
            <a:ext cx="60502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>
                <a:solidFill>
                  <a:srgbClr val="0070C0"/>
                </a:solidFill>
              </a:rPr>
              <a:t>3.  Relazione attività e    </a:t>
            </a:r>
          </a:p>
          <a:p>
            <a:r>
              <a:rPr lang="it-CH" sz="4800" b="1" dirty="0">
                <a:solidFill>
                  <a:srgbClr val="0070C0"/>
                </a:solidFill>
              </a:rPr>
              <a:t>      progetti 2019</a:t>
            </a:r>
          </a:p>
          <a:p>
            <a:r>
              <a:rPr lang="de-CH" sz="4800" dirty="0">
                <a:solidFill>
                  <a:srgbClr val="0070C0"/>
                </a:solidFill>
              </a:rPr>
              <a:t>   </a:t>
            </a:r>
            <a:r>
              <a:rPr lang="de-CH" sz="3200" dirty="0">
                <a:solidFill>
                  <a:srgbClr val="0070C0"/>
                </a:solidFill>
              </a:rPr>
              <a:t>     </a:t>
            </a:r>
            <a:r>
              <a:rPr lang="de-CH" sz="3200" dirty="0">
                <a:solidFill>
                  <a:srgbClr val="FF0000"/>
                </a:solidFill>
              </a:rPr>
              <a:t>(</a:t>
            </a:r>
            <a:r>
              <a:rPr lang="de-CH" sz="3200" dirty="0" err="1">
                <a:solidFill>
                  <a:srgbClr val="FF0000"/>
                </a:solidFill>
              </a:rPr>
              <a:t>informativa</a:t>
            </a:r>
            <a:r>
              <a:rPr lang="de-CH" sz="3200" dirty="0">
                <a:solidFill>
                  <a:srgbClr val="FF0000"/>
                </a:solidFill>
              </a:rPr>
              <a:t> da non </a:t>
            </a:r>
            <a:r>
              <a:rPr lang="de-CH" sz="3200" dirty="0" err="1">
                <a:solidFill>
                  <a:srgbClr val="FF0000"/>
                </a:solidFill>
              </a:rPr>
              <a:t>votare</a:t>
            </a:r>
            <a:r>
              <a:rPr lang="de-CH" sz="3200" dirty="0">
                <a:solidFill>
                  <a:srgbClr val="FF0000"/>
                </a:solidFill>
              </a:rPr>
              <a:t>)</a:t>
            </a:r>
            <a:endParaRPr lang="it-CH" sz="4800" dirty="0">
              <a:solidFill>
                <a:srgbClr val="0070C0"/>
              </a:solidFill>
            </a:endParaRPr>
          </a:p>
          <a:p>
            <a:endParaRPr lang="it-CH" sz="4800" b="1" dirty="0">
              <a:solidFill>
                <a:srgbClr val="0070C0"/>
              </a:solidFill>
            </a:endParaRPr>
          </a:p>
          <a:p>
            <a:r>
              <a:rPr lang="de-CH" sz="4800" b="1" dirty="0"/>
              <a:t>	</a:t>
            </a:r>
            <a:r>
              <a:rPr lang="de-CH" sz="4000" b="1" dirty="0"/>
              <a:t>Danilo Piccioli </a:t>
            </a:r>
          </a:p>
          <a:p>
            <a:r>
              <a:rPr lang="de-CH" sz="4000" b="1" dirty="0"/>
              <a:t>	</a:t>
            </a:r>
            <a:r>
              <a:rPr lang="de-CH" sz="3200" dirty="0"/>
              <a:t>direttore</a:t>
            </a:r>
            <a:endParaRPr lang="it-CH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56ABC-0659-494F-A061-544C52C64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" r="50133"/>
          <a:stretch/>
        </p:blipFill>
        <p:spPr>
          <a:xfrm>
            <a:off x="7732295" y="0"/>
            <a:ext cx="4459705" cy="68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8432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9489" y="512103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Consulenza di scala</a:t>
            </a: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1769489" y="1669655"/>
            <a:ext cx="5774310" cy="44740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3600" dirty="0"/>
              <a:t>visite a imprese della filiera per un </a:t>
            </a:r>
            <a:r>
              <a:rPr lang="it-CH" sz="3600" b="1" dirty="0"/>
              <a:t>feed-back diretto dell’offerta </a:t>
            </a:r>
            <a:r>
              <a:rPr lang="it-CH" sz="3600" dirty="0"/>
              <a:t>legata ai singoli segmenti professionali</a:t>
            </a:r>
          </a:p>
          <a:p>
            <a:r>
              <a:rPr lang="de-CH" sz="3600" dirty="0"/>
              <a:t>incontri </a:t>
            </a:r>
            <a:r>
              <a:rPr lang="de-CH" sz="3600" dirty="0" err="1"/>
              <a:t>con</a:t>
            </a:r>
            <a:r>
              <a:rPr lang="de-CH" sz="3600" dirty="0"/>
              <a:t> i </a:t>
            </a:r>
            <a:r>
              <a:rPr lang="de-CH" sz="3600" dirty="0" err="1"/>
              <a:t>professionisti</a:t>
            </a:r>
            <a:r>
              <a:rPr lang="de-CH" sz="3600" dirty="0"/>
              <a:t> del legno per </a:t>
            </a:r>
            <a:r>
              <a:rPr lang="de-CH" sz="3600" dirty="0" err="1"/>
              <a:t>un</a:t>
            </a:r>
            <a:r>
              <a:rPr lang="de-CH" sz="3600" dirty="0"/>
              <a:t> </a:t>
            </a:r>
            <a:r>
              <a:rPr lang="de-CH" sz="3600" b="1" dirty="0" err="1"/>
              <a:t>feed-back</a:t>
            </a:r>
            <a:r>
              <a:rPr lang="de-CH" sz="3600" b="1" dirty="0"/>
              <a:t> </a:t>
            </a:r>
            <a:r>
              <a:rPr lang="de-CH" sz="3600" b="1" dirty="0" err="1"/>
              <a:t>diretto</a:t>
            </a:r>
            <a:r>
              <a:rPr lang="de-CH" sz="3600" b="1" dirty="0"/>
              <a:t> della </a:t>
            </a:r>
            <a:r>
              <a:rPr lang="de-CH" sz="3600" b="1" dirty="0" err="1"/>
              <a:t>domanda</a:t>
            </a:r>
            <a:r>
              <a:rPr lang="de-CH" sz="3600" dirty="0"/>
              <a:t> di prodotti e servizi della nostra filiera</a:t>
            </a:r>
            <a:endParaRPr lang="it-CH" sz="3600" dirty="0"/>
          </a:p>
          <a:p>
            <a:endParaRPr lang="it-CH" sz="3600" dirty="0"/>
          </a:p>
          <a:p>
            <a:pPr marL="0" indent="0">
              <a:buNone/>
            </a:pPr>
            <a:endParaRPr lang="it-CH" sz="3600" dirty="0"/>
          </a:p>
          <a:p>
            <a:endParaRPr lang="it-CH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53" y="512103"/>
            <a:ext cx="3342257" cy="2306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53" y="3741373"/>
            <a:ext cx="3442764" cy="2085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089150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5"/>
          <p:cNvSpPr txBox="1">
            <a:spLocks/>
          </p:cNvSpPr>
          <p:nvPr/>
        </p:nvSpPr>
        <p:spPr>
          <a:xfrm>
            <a:off x="1725769" y="1786867"/>
            <a:ext cx="7006107" cy="45109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3600" dirty="0"/>
              <a:t>con Unione Contadini e </a:t>
            </a:r>
            <a:r>
              <a:rPr lang="it-CH" sz="3600" dirty="0" err="1"/>
              <a:t>Alpinavera</a:t>
            </a:r>
            <a:r>
              <a:rPr lang="it-CH" sz="3600" dirty="0"/>
              <a:t> sul tema «</a:t>
            </a:r>
            <a:r>
              <a:rPr lang="it-CH" sz="3600" b="1" dirty="0"/>
              <a:t>Marchio Ticino» </a:t>
            </a:r>
            <a:r>
              <a:rPr lang="it-CH" sz="3600" dirty="0"/>
              <a:t>per il legname indigeno</a:t>
            </a:r>
          </a:p>
          <a:p>
            <a:r>
              <a:rPr lang="it-CH" sz="3600" dirty="0"/>
              <a:t>con </a:t>
            </a:r>
            <a:r>
              <a:rPr lang="it-CH" sz="3600" dirty="0" err="1"/>
              <a:t>WaldSchweiz</a:t>
            </a:r>
            <a:r>
              <a:rPr lang="it-CH" sz="3600" dirty="0"/>
              <a:t> e </a:t>
            </a:r>
            <a:r>
              <a:rPr lang="it-CH" sz="3600" dirty="0" err="1"/>
              <a:t>Lignum</a:t>
            </a:r>
            <a:r>
              <a:rPr lang="it-CH" sz="3600" dirty="0"/>
              <a:t> per la promozione del </a:t>
            </a:r>
            <a:r>
              <a:rPr lang="it-CH" sz="3600" b="1" dirty="0"/>
              <a:t>«Legno Svizzero»</a:t>
            </a:r>
            <a:r>
              <a:rPr lang="it-CH" sz="3600" dirty="0"/>
              <a:t>  </a:t>
            </a:r>
          </a:p>
          <a:p>
            <a:r>
              <a:rPr lang="de-CH" sz="3600" dirty="0" err="1"/>
              <a:t>con</a:t>
            </a:r>
            <a:r>
              <a:rPr lang="de-CH" sz="3600" dirty="0"/>
              <a:t> </a:t>
            </a:r>
            <a:r>
              <a:rPr lang="de-CH" sz="3600" dirty="0" err="1"/>
              <a:t>l’UFAM</a:t>
            </a:r>
            <a:r>
              <a:rPr lang="de-CH" sz="3600" dirty="0"/>
              <a:t> per il </a:t>
            </a:r>
            <a:r>
              <a:rPr lang="de-CH" sz="3600" dirty="0" err="1"/>
              <a:t>mandato</a:t>
            </a:r>
            <a:r>
              <a:rPr lang="de-CH" sz="3600" dirty="0"/>
              <a:t> </a:t>
            </a:r>
            <a:r>
              <a:rPr lang="de-CH" sz="3600" dirty="0" err="1"/>
              <a:t>nazionale</a:t>
            </a:r>
            <a:r>
              <a:rPr lang="de-CH" sz="3600" dirty="0"/>
              <a:t> </a:t>
            </a:r>
            <a:r>
              <a:rPr lang="de-CH" sz="3600" b="1" dirty="0"/>
              <a:t>«</a:t>
            </a:r>
            <a:r>
              <a:rPr lang="de-CH" sz="3600" b="1" dirty="0" err="1"/>
              <a:t>Wissentransfer</a:t>
            </a:r>
            <a:r>
              <a:rPr lang="de-CH" sz="3600" b="1" dirty="0"/>
              <a:t>»</a:t>
            </a:r>
            <a:endParaRPr lang="it-CH" sz="3600" b="1" dirty="0"/>
          </a:p>
          <a:p>
            <a:endParaRPr lang="it-CH" sz="3600" dirty="0"/>
          </a:p>
          <a:p>
            <a:pPr marL="0" indent="0">
              <a:buNone/>
            </a:pPr>
            <a:endParaRPr lang="it-CH" sz="3600" dirty="0"/>
          </a:p>
          <a:p>
            <a:endParaRPr lang="it-CH" sz="3600" dirty="0"/>
          </a:p>
        </p:txBody>
      </p:sp>
      <p:sp>
        <p:nvSpPr>
          <p:cNvPr id="7" name="TextBox 9"/>
          <p:cNvSpPr txBox="1"/>
          <p:nvPr/>
        </p:nvSpPr>
        <p:spPr>
          <a:xfrm>
            <a:off x="1725769" y="497209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Collaborazioni di rete 1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73" y="5645627"/>
            <a:ext cx="2602894" cy="652142"/>
          </a:xfrm>
          <a:prstGeom prst="rect">
            <a:avLst/>
          </a:prstGeom>
        </p:spPr>
      </p:pic>
      <p:pic>
        <p:nvPicPr>
          <p:cNvPr id="6" name="Immagine 4">
            <a:extLst>
              <a:ext uri="{FF2B5EF4-FFF2-40B4-BE49-F238E27FC236}">
                <a16:creationId xmlns:a16="http://schemas.microsoft.com/office/drawing/2014/main" id="{BEE788E0-A091-4D49-A75D-974A916BE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96" y="497209"/>
            <a:ext cx="2945554" cy="294555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180" y="2871243"/>
            <a:ext cx="19907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6668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5"/>
          <p:cNvSpPr txBox="1">
            <a:spLocks/>
          </p:cNvSpPr>
          <p:nvPr/>
        </p:nvSpPr>
        <p:spPr>
          <a:xfrm>
            <a:off x="1725769" y="1650126"/>
            <a:ext cx="7006107" cy="49522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dirty="0"/>
              <a:t>collaborazione editoriale con le riviste svizzere </a:t>
            </a:r>
            <a:r>
              <a:rPr lang="de-CH" sz="3600" b="1" dirty="0"/>
              <a:t>«Wald und Holz» </a:t>
            </a:r>
            <a:r>
              <a:rPr lang="de-CH" sz="3600" dirty="0"/>
              <a:t>e</a:t>
            </a:r>
            <a:r>
              <a:rPr lang="de-CH" sz="3600" b="1" dirty="0"/>
              <a:t> «La </a:t>
            </a:r>
            <a:r>
              <a:rPr lang="de-CH" sz="3600" b="1" dirty="0" err="1"/>
              <a:t>Fôret</a:t>
            </a:r>
            <a:r>
              <a:rPr lang="de-CH" sz="3600" b="1" dirty="0"/>
              <a:t>»</a:t>
            </a:r>
            <a:r>
              <a:rPr lang="de-CH" sz="3600" dirty="0"/>
              <a:t> </a:t>
            </a:r>
          </a:p>
          <a:p>
            <a:r>
              <a:rPr lang="de-CH" sz="3600" dirty="0"/>
              <a:t>collaborazione </a:t>
            </a:r>
            <a:r>
              <a:rPr lang="de-CH" sz="3600" dirty="0" err="1"/>
              <a:t>con</a:t>
            </a:r>
            <a:r>
              <a:rPr lang="de-CH" sz="3600" dirty="0"/>
              <a:t> SUPSI Lugano per </a:t>
            </a:r>
            <a:r>
              <a:rPr lang="de-CH" sz="3600" dirty="0" err="1"/>
              <a:t>il</a:t>
            </a:r>
            <a:r>
              <a:rPr lang="de-CH" sz="3600" dirty="0"/>
              <a:t> </a:t>
            </a:r>
            <a:r>
              <a:rPr lang="it-CH" sz="3600" dirty="0"/>
              <a:t>progetto innovativo di «</a:t>
            </a:r>
            <a:r>
              <a:rPr lang="it-CH" sz="3600" b="1" dirty="0" err="1"/>
              <a:t>coating</a:t>
            </a:r>
            <a:r>
              <a:rPr lang="it-CH" sz="3600" b="1" dirty="0"/>
              <a:t> con legno indigeno»</a:t>
            </a:r>
            <a:endParaRPr lang="de-CH" sz="3600" b="1" dirty="0"/>
          </a:p>
          <a:p>
            <a:r>
              <a:rPr lang="de-CH" sz="3600" dirty="0"/>
              <a:t>collaborazione </a:t>
            </a:r>
            <a:r>
              <a:rPr lang="de-CH" sz="3600" dirty="0" err="1"/>
              <a:t>con</a:t>
            </a:r>
            <a:r>
              <a:rPr lang="de-CH" sz="3600" dirty="0"/>
              <a:t> </a:t>
            </a:r>
            <a:r>
              <a:rPr lang="de-CH" sz="3600" dirty="0" err="1"/>
              <a:t>industrie</a:t>
            </a:r>
            <a:r>
              <a:rPr lang="de-CH" sz="3600" dirty="0"/>
              <a:t> del legno </a:t>
            </a:r>
            <a:r>
              <a:rPr lang="de-CH" sz="3600" dirty="0" err="1"/>
              <a:t>nazionali</a:t>
            </a:r>
            <a:r>
              <a:rPr lang="de-CH" sz="3600" dirty="0"/>
              <a:t> per </a:t>
            </a:r>
            <a:r>
              <a:rPr lang="de-CH" sz="3600" dirty="0" err="1"/>
              <a:t>il</a:t>
            </a:r>
            <a:r>
              <a:rPr lang="de-CH" sz="3600" dirty="0"/>
              <a:t> </a:t>
            </a:r>
            <a:r>
              <a:rPr lang="de-CH" sz="3600" dirty="0" err="1"/>
              <a:t>progetto</a:t>
            </a:r>
            <a:r>
              <a:rPr lang="de-CH" sz="3600" dirty="0"/>
              <a:t> </a:t>
            </a:r>
            <a:r>
              <a:rPr lang="de-CH" sz="3600" b="1" dirty="0"/>
              <a:t>«XLAM-Design» </a:t>
            </a:r>
            <a:r>
              <a:rPr lang="de-CH" sz="3600" dirty="0"/>
              <a:t>in Castagno</a:t>
            </a:r>
            <a:endParaRPr lang="de-CH" sz="4000" b="1" dirty="0"/>
          </a:p>
          <a:p>
            <a:pPr marL="0" indent="0">
              <a:buNone/>
            </a:pPr>
            <a:endParaRPr lang="it-CH" sz="3600" dirty="0"/>
          </a:p>
          <a:p>
            <a:endParaRPr lang="it-CH" sz="3600" dirty="0"/>
          </a:p>
          <a:p>
            <a:pPr marL="0" indent="0">
              <a:buNone/>
            </a:pPr>
            <a:endParaRPr lang="it-CH" sz="3600" dirty="0"/>
          </a:p>
          <a:p>
            <a:endParaRPr lang="it-CH" sz="3600" dirty="0"/>
          </a:p>
        </p:txBody>
      </p:sp>
      <p:sp>
        <p:nvSpPr>
          <p:cNvPr id="7" name="TextBox 9"/>
          <p:cNvSpPr txBox="1"/>
          <p:nvPr/>
        </p:nvSpPr>
        <p:spPr>
          <a:xfrm>
            <a:off x="1725769" y="531076"/>
            <a:ext cx="9833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800" b="1" dirty="0"/>
              <a:t>Collaborazioni di rete 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733" y="1539658"/>
            <a:ext cx="2512921" cy="1553442"/>
          </a:xfrm>
          <a:prstGeom prst="rect">
            <a:avLst/>
          </a:prstGeom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218ED98E-C284-4E84-A7A4-C71EF952C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1"/>
          <a:stretch/>
        </p:blipFill>
        <p:spPr>
          <a:xfrm>
            <a:off x="8897733" y="3768841"/>
            <a:ext cx="3276600" cy="7147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56" y="5148537"/>
            <a:ext cx="3554273" cy="6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9160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1813</Words>
  <Application>Microsoft Office PowerPoint</Application>
  <PresentationFormat>Widescreen</PresentationFormat>
  <Paragraphs>404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5_Office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Fürst Michele</dc:creator>
  <cp:lastModifiedBy>Stefania</cp:lastModifiedBy>
  <cp:revision>62</cp:revision>
  <dcterms:created xsi:type="dcterms:W3CDTF">2019-05-08T13:18:54Z</dcterms:created>
  <dcterms:modified xsi:type="dcterms:W3CDTF">2020-11-19T14:55:37Z</dcterms:modified>
</cp:coreProperties>
</file>