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7"/>
  </p:notesMasterIdLst>
  <p:handoutMasterIdLst>
    <p:handoutMasterId r:id="rId38"/>
  </p:handoutMasterIdLst>
  <p:sldIdLst>
    <p:sldId id="334" r:id="rId3"/>
    <p:sldId id="335" r:id="rId4"/>
    <p:sldId id="336" r:id="rId5"/>
    <p:sldId id="386" r:id="rId6"/>
    <p:sldId id="387" r:id="rId7"/>
    <p:sldId id="302" r:id="rId8"/>
    <p:sldId id="304" r:id="rId9"/>
    <p:sldId id="349" r:id="rId10"/>
    <p:sldId id="350" r:id="rId11"/>
    <p:sldId id="425" r:id="rId12"/>
    <p:sldId id="299" r:id="rId13"/>
    <p:sldId id="423" r:id="rId14"/>
    <p:sldId id="303" r:id="rId15"/>
    <p:sldId id="308" r:id="rId16"/>
    <p:sldId id="298" r:id="rId17"/>
    <p:sldId id="424" r:id="rId18"/>
    <p:sldId id="323" r:id="rId19"/>
    <p:sldId id="305" r:id="rId20"/>
    <p:sldId id="325" r:id="rId21"/>
    <p:sldId id="310" r:id="rId22"/>
    <p:sldId id="388" r:id="rId23"/>
    <p:sldId id="419" r:id="rId24"/>
    <p:sldId id="420" r:id="rId25"/>
    <p:sldId id="421" r:id="rId26"/>
    <p:sldId id="418" r:id="rId27"/>
    <p:sldId id="389" r:id="rId28"/>
    <p:sldId id="426" r:id="rId29"/>
    <p:sldId id="427" r:id="rId30"/>
    <p:sldId id="428" r:id="rId31"/>
    <p:sldId id="429" r:id="rId32"/>
    <p:sldId id="430" r:id="rId33"/>
    <p:sldId id="390" r:id="rId34"/>
    <p:sldId id="391" r:id="rId35"/>
    <p:sldId id="270" r:id="rId36"/>
  </p:sldIdLst>
  <p:sldSz cx="12192000" cy="6858000"/>
  <p:notesSz cx="6797675" cy="9928225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lo" initials="D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 autoAdjust="0"/>
  </p:normalViewPr>
  <p:slideViewPr>
    <p:cSldViewPr snapToGrid="0">
      <p:cViewPr varScale="1">
        <p:scale>
          <a:sx n="123" d="100"/>
          <a:sy n="123" d="100"/>
        </p:scale>
        <p:origin x="114" y="432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9B187-85C4-4AEB-813A-D70776326C10}" type="datetimeFigureOut">
              <a:rPr lang="it-CH" smtClean="0"/>
              <a:t>24.06.2021</a:t>
            </a:fld>
            <a:endParaRPr lang="it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C9186-A68E-476A-AF4B-AAE186D654AB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998337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812F2-8A8F-4CF0-8AA9-BB4E3277040C}" type="datetimeFigureOut">
              <a:rPr lang="de-CH" smtClean="0"/>
              <a:t>24.06.2021</a:t>
            </a:fld>
            <a:endParaRPr lang="de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778B9-6DEE-4737-BB29-3FCD39B592B9}" type="slidenum">
              <a:rPr lang="de-CH" smtClean="0"/>
              <a:t>‹N›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014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/>
              <a:t>24.06.2021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federlegno.ch • 13 novembre 2013 </a:t>
            </a:r>
            <a:endParaRPr lang="it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543937131"/>
      </p:ext>
    </p:extLst>
  </p:cSld>
  <p:clrMapOvr>
    <a:masterClrMapping/>
  </p:clrMapOvr>
  <p:transition spd="slow">
    <p:fade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/>
              <a:t>24.06.2021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federlegno.ch • 13 novembre 2013 </a:t>
            </a:r>
            <a:endParaRPr lang="it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345706566"/>
      </p:ext>
    </p:extLst>
  </p:cSld>
  <p:clrMapOvr>
    <a:masterClrMapping/>
  </p:clrMapOvr>
  <p:transition spd="slow"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/>
              <a:t>24.06.2021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federlegno.ch • 13 novembre 2013 </a:t>
            </a:r>
            <a:endParaRPr lang="it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372070232"/>
      </p:ext>
    </p:extLst>
  </p:cSld>
  <p:clrMapOvr>
    <a:masterClrMapping/>
  </p:clrMapOvr>
  <p:transition spd="slow"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24.06.2021</a:t>
            </a:fld>
            <a:endParaRPr lang="it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>
                <a:solidFill>
                  <a:prstClr val="black">
                    <a:tint val="75000"/>
                  </a:prstClr>
                </a:solidFill>
              </a:rPr>
              <a:t>federlegno.ch • 13 novembre 2013 </a:t>
            </a:r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20184"/>
      </p:ext>
    </p:extLst>
  </p:cSld>
  <p:clrMapOvr>
    <a:masterClrMapping/>
  </p:clrMapOvr>
  <p:transition spd="slow"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24.06.2021</a:t>
            </a:fld>
            <a:endParaRPr lang="it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>
                <a:solidFill>
                  <a:prstClr val="black">
                    <a:tint val="75000"/>
                  </a:prstClr>
                </a:solidFill>
              </a:rPr>
              <a:t>federlegno.ch • 13 novembre 2013 </a:t>
            </a:r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19807"/>
      </p:ext>
    </p:extLst>
  </p:cSld>
  <p:clrMapOvr>
    <a:masterClrMapping/>
  </p:clrMapOvr>
  <p:transition spd="slow"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24.06.2021</a:t>
            </a:fld>
            <a:endParaRPr lang="it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>
                <a:solidFill>
                  <a:prstClr val="black">
                    <a:tint val="75000"/>
                  </a:prstClr>
                </a:solidFill>
              </a:rPr>
              <a:t>federlegno.ch • 13 novembre 2013 </a:t>
            </a:r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437"/>
      </p:ext>
    </p:extLst>
  </p:cSld>
  <p:clrMapOvr>
    <a:masterClrMapping/>
  </p:clrMapOvr>
  <p:transition spd="slow"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24.06.2021</a:t>
            </a:fld>
            <a:endParaRPr lang="it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>
                <a:solidFill>
                  <a:prstClr val="black">
                    <a:tint val="75000"/>
                  </a:prstClr>
                </a:solidFill>
              </a:rPr>
              <a:t>federlegno.ch • 13 novembre 2013 </a:t>
            </a:r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13588"/>
      </p:ext>
    </p:extLst>
  </p:cSld>
  <p:clrMapOvr>
    <a:masterClrMapping/>
  </p:clrMapOvr>
  <p:transition spd="slow"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24.06.2021</a:t>
            </a:fld>
            <a:endParaRPr lang="it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>
                <a:solidFill>
                  <a:prstClr val="black">
                    <a:tint val="75000"/>
                  </a:prstClr>
                </a:solidFill>
              </a:rPr>
              <a:t>federlegno.ch • 13 novembre 2013 </a:t>
            </a:r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78183"/>
      </p:ext>
    </p:extLst>
  </p:cSld>
  <p:clrMapOvr>
    <a:masterClrMapping/>
  </p:clrMapOvr>
  <p:transition spd="slow"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24.06.2021</a:t>
            </a:fld>
            <a:endParaRPr lang="it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>
                <a:solidFill>
                  <a:prstClr val="black">
                    <a:tint val="75000"/>
                  </a:prstClr>
                </a:solidFill>
              </a:rPr>
              <a:t>federlegno.ch • 13 novembre 2013 </a:t>
            </a:r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15272"/>
      </p:ext>
    </p:extLst>
  </p:cSld>
  <p:clrMapOvr>
    <a:masterClrMapping/>
  </p:clrMapOvr>
  <p:transition spd="slow"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24.06.2021</a:t>
            </a:fld>
            <a:endParaRPr lang="it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>
                <a:solidFill>
                  <a:prstClr val="black">
                    <a:tint val="75000"/>
                  </a:prstClr>
                </a:solidFill>
              </a:rPr>
              <a:t>federlegno.ch • 13 novembre 2013 </a:t>
            </a:r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84813"/>
            <a:ext cx="1283588" cy="211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08065"/>
      </p:ext>
    </p:extLst>
  </p:cSld>
  <p:clrMapOvr>
    <a:masterClrMapping/>
  </p:clrMapOvr>
  <p:transition spd="slow">
    <p:fade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24.06.2021</a:t>
            </a:fld>
            <a:endParaRPr lang="it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>
                <a:solidFill>
                  <a:prstClr val="black">
                    <a:tint val="75000"/>
                  </a:prstClr>
                </a:solidFill>
              </a:rPr>
              <a:t>federlegno.ch • 13 novembre 2013 </a:t>
            </a:r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8512"/>
      </p:ext>
    </p:extLst>
  </p:cSld>
  <p:clrMapOvr>
    <a:masterClrMapping/>
  </p:clrMapOvr>
  <p:transition spd="slow"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/>
              <a:t>24.06.2021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federlegno.ch • 13 novembre 2013 </a:t>
            </a:r>
            <a:endParaRPr lang="it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311856660"/>
      </p:ext>
    </p:extLst>
  </p:cSld>
  <p:clrMapOvr>
    <a:masterClrMapping/>
  </p:clrMapOvr>
  <p:transition spd="slow">
    <p:fade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24.06.2021</a:t>
            </a:fld>
            <a:endParaRPr lang="it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>
                <a:solidFill>
                  <a:prstClr val="black">
                    <a:tint val="75000"/>
                  </a:prstClr>
                </a:solidFill>
              </a:rPr>
              <a:t>federlegno.ch • 13 novembre 2013 </a:t>
            </a:r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40524"/>
      </p:ext>
    </p:extLst>
  </p:cSld>
  <p:clrMapOvr>
    <a:masterClrMapping/>
  </p:clrMapOvr>
  <p:transition spd="slow"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24.06.2021</a:t>
            </a:fld>
            <a:endParaRPr lang="it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>
                <a:solidFill>
                  <a:prstClr val="black">
                    <a:tint val="75000"/>
                  </a:prstClr>
                </a:solidFill>
              </a:rPr>
              <a:t>federlegno.ch • 13 novembre 2013 </a:t>
            </a:r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81425"/>
      </p:ext>
    </p:extLst>
  </p:cSld>
  <p:clrMapOvr>
    <a:masterClrMapping/>
  </p:clrMapOvr>
  <p:transition spd="slow">
    <p:fad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24.06.2021</a:t>
            </a:fld>
            <a:endParaRPr lang="it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>
                <a:solidFill>
                  <a:prstClr val="black">
                    <a:tint val="75000"/>
                  </a:prstClr>
                </a:solidFill>
              </a:rPr>
              <a:t>federlegno.ch • 13 novembre 2013 </a:t>
            </a:r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16585"/>
      </p:ext>
    </p:extLst>
  </p:cSld>
  <p:clrMapOvr>
    <a:masterClrMapping/>
  </p:clrMapOvr>
  <p:transition spd="slow">
    <p:fad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/>
              <a:t>24.06.2021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federlegno.ch • 13 novembre 2013 </a:t>
            </a:r>
            <a:endParaRPr lang="it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125646006"/>
      </p:ext>
    </p:extLst>
  </p:cSld>
  <p:clrMapOvr>
    <a:masterClrMapping/>
  </p:clrMapOvr>
  <p:transition spd="slow"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/>
              <a:t>24.06.2021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federlegno.ch • 13 novembre 2013 </a:t>
            </a:r>
            <a:endParaRPr lang="it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741939184"/>
      </p:ext>
    </p:extLst>
  </p:cSld>
  <p:clrMapOvr>
    <a:masterClrMapping/>
  </p:clrMapOvr>
  <p:transition spd="slow"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/>
              <a:t>24.06.2021</a:t>
            </a:fld>
            <a:endParaRPr lang="it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federlegno.ch • 13 novembre 2013 </a:t>
            </a:r>
            <a:endParaRPr lang="it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251337791"/>
      </p:ext>
    </p:extLst>
  </p:cSld>
  <p:clrMapOvr>
    <a:masterClrMapping/>
  </p:clrMapOvr>
  <p:transition spd="slow"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/>
              <a:t>24.06.2021</a:t>
            </a:fld>
            <a:endParaRPr lang="it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federlegno.ch • 13 novembre 2013 </a:t>
            </a:r>
            <a:endParaRPr lang="it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4152072595"/>
      </p:ext>
    </p:extLst>
  </p:cSld>
  <p:clrMapOvr>
    <a:masterClrMapping/>
  </p:clrMapOvr>
  <p:transition spd="slow">
    <p:fad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/>
              <a:t>24.06.2021</a:t>
            </a:fld>
            <a:endParaRPr lang="it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federlegno.ch • 13 novembre 2013 </a:t>
            </a:r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/>
              <a:t>‹N›</a:t>
            </a:fld>
            <a:endParaRPr lang="it-CH" dirty="0"/>
          </a:p>
        </p:txBody>
      </p:sp>
      <p:pic>
        <p:nvPicPr>
          <p:cNvPr id="5" name="Immagin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84813"/>
            <a:ext cx="1283588" cy="211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58355"/>
      </p:ext>
    </p:extLst>
  </p:cSld>
  <p:clrMapOvr>
    <a:masterClrMapping/>
  </p:clrMapOvr>
  <p:transition spd="slow"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/>
              <a:t>24.06.2021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federlegno.ch • 13 novembre 2013 </a:t>
            </a:r>
            <a:endParaRPr lang="it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86807166"/>
      </p:ext>
    </p:extLst>
  </p:cSld>
  <p:clrMapOvr>
    <a:masterClrMapping/>
  </p:clrMapOvr>
  <p:transition spd="slow">
    <p:fade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0837-AE86-4289-B9A2-793AB1257095}" type="datetime1">
              <a:rPr lang="it-CH" smtClean="0"/>
              <a:t>24.06.2021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federlegno.ch • 13 novembre 2013 </a:t>
            </a:r>
            <a:endParaRPr lang="it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22DF-F63F-4B84-9896-DDEFDF01A7E5}" type="slidenum">
              <a:rPr lang="it-CH" smtClean="0"/>
              <a:t>‹N›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753577437"/>
      </p:ext>
    </p:extLst>
  </p:cSld>
  <p:clrMapOvr>
    <a:masterClrMapping/>
  </p:clrMapOvr>
  <p:transition spd="slow"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0837-AE86-4289-B9A2-793AB1257095}" type="datetime1">
              <a:rPr lang="it-CH" smtClean="0"/>
              <a:t>24.06.2021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CH"/>
              <a:t>federlegno.ch • 13 novembre 2013 </a:t>
            </a:r>
            <a:endParaRPr lang="it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322DF-F63F-4B84-9896-DDEFDF01A7E5}" type="slidenum">
              <a:rPr lang="it-CH" smtClean="0"/>
              <a:t>‹N›</a:t>
            </a:fld>
            <a:endParaRPr lang="it-CH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508"/>
            <a:ext cx="1348527" cy="3096491"/>
          </a:xfrm>
          <a:prstGeom prst="rect">
            <a:avLst/>
          </a:prstGeom>
        </p:spPr>
      </p:pic>
      <p:pic>
        <p:nvPicPr>
          <p:cNvPr id="8" name="Immagine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884813"/>
            <a:ext cx="1283588" cy="211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8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0837-AE86-4289-B9A2-793AB1257095}" type="datetime1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24.06.2021</a:t>
            </a:fld>
            <a:endParaRPr lang="it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CH">
                <a:solidFill>
                  <a:prstClr val="black">
                    <a:tint val="75000"/>
                  </a:prstClr>
                </a:solidFill>
              </a:rPr>
              <a:t>federlegno.ch • 13 novembre 2013 </a:t>
            </a:r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322DF-F63F-4B84-9896-DDEFDF01A7E5}" type="slidenum">
              <a:rPr lang="it-CH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CH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508"/>
            <a:ext cx="1348527" cy="3096491"/>
          </a:xfrm>
          <a:prstGeom prst="rect">
            <a:avLst/>
          </a:prstGeom>
        </p:spPr>
      </p:pic>
      <p:pic>
        <p:nvPicPr>
          <p:cNvPr id="8" name="Immagine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884813"/>
            <a:ext cx="1283588" cy="211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0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6430" y="682396"/>
            <a:ext cx="937550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6000" b="1" dirty="0"/>
              <a:t>9</a:t>
            </a:r>
            <a:r>
              <a:rPr lang="de-CH" sz="6000" b="1" baseline="30000" dirty="0" smtClean="0"/>
              <a:t>a  </a:t>
            </a:r>
            <a:r>
              <a:rPr lang="de-CH" sz="6000" b="1" dirty="0" err="1"/>
              <a:t>Assemblea</a:t>
            </a:r>
            <a:r>
              <a:rPr lang="de-CH" sz="6000" b="1" dirty="0"/>
              <a:t> Ordinaria</a:t>
            </a:r>
          </a:p>
          <a:p>
            <a:pPr algn="ctr"/>
            <a:r>
              <a:rPr lang="de-CH" sz="6000" b="1" dirty="0" smtClean="0"/>
              <a:t>30 </a:t>
            </a:r>
            <a:r>
              <a:rPr lang="de-CH" sz="6000" b="1" dirty="0" err="1" smtClean="0"/>
              <a:t>giugno</a:t>
            </a:r>
            <a:r>
              <a:rPr lang="de-CH" sz="6000" b="1" dirty="0" smtClean="0"/>
              <a:t> 2021</a:t>
            </a:r>
            <a:endParaRPr lang="de-CH" sz="6000" b="1" dirty="0"/>
          </a:p>
          <a:p>
            <a:pPr algn="ctr"/>
            <a:endParaRPr lang="de-CH" sz="4400" b="1" dirty="0"/>
          </a:p>
          <a:p>
            <a:pPr algn="ctr"/>
            <a:r>
              <a:rPr lang="de-CH" sz="9600" b="1" dirty="0" err="1"/>
              <a:t>Benvenuti</a:t>
            </a:r>
            <a:r>
              <a:rPr lang="de-CH" sz="9600" b="1" dirty="0"/>
              <a:t> a </a:t>
            </a:r>
            <a:r>
              <a:rPr lang="de-CH" sz="9600" b="1" dirty="0" err="1" smtClean="0"/>
              <a:t>Mezzana</a:t>
            </a:r>
            <a:endParaRPr lang="de-CH" sz="9600" b="1" dirty="0"/>
          </a:p>
        </p:txBody>
      </p:sp>
    </p:spTree>
    <p:extLst>
      <p:ext uri="{BB962C8B-B14F-4D97-AF65-F5344CB8AC3E}">
        <p14:creationId xmlns:p14="http://schemas.microsoft.com/office/powerpoint/2010/main" val="39122210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5"/>
          <p:cNvSpPr txBox="1">
            <a:spLocks/>
          </p:cNvSpPr>
          <p:nvPr/>
        </p:nvSpPr>
        <p:spPr>
          <a:xfrm>
            <a:off x="1309511" y="1832768"/>
            <a:ext cx="7861148" cy="4401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it-CH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183045" y="1120818"/>
            <a:ext cx="4450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 err="1" smtClean="0"/>
              <a:t>Webinar</a:t>
            </a:r>
            <a:r>
              <a:rPr lang="it-CH" sz="4800" b="1" dirty="0" smtClean="0"/>
              <a:t> 2020</a:t>
            </a:r>
            <a:endParaRPr lang="it-CH" sz="48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888998" y="2928381"/>
            <a:ext cx="10303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smtClean="0"/>
              <a:t>26.06: </a:t>
            </a:r>
            <a:r>
              <a:rPr lang="de-CH" sz="3600" b="1" dirty="0" smtClean="0"/>
              <a:t>«Legno e </a:t>
            </a:r>
            <a:r>
              <a:rPr lang="de-CH" sz="3600" b="1" dirty="0" err="1" smtClean="0"/>
              <a:t>biodiversità</a:t>
            </a:r>
            <a:r>
              <a:rPr lang="de-CH" sz="3600" b="1" dirty="0" smtClean="0"/>
              <a:t>» </a:t>
            </a:r>
            <a:r>
              <a:rPr lang="de-CH" sz="3600" dirty="0" smtClean="0"/>
              <a:t>- </a:t>
            </a:r>
            <a:r>
              <a:rPr lang="de-CH" sz="3600" dirty="0" err="1" smtClean="0"/>
              <a:t>campagna</a:t>
            </a:r>
            <a:r>
              <a:rPr lang="de-CH" sz="3600" dirty="0" smtClean="0"/>
              <a:t> </a:t>
            </a:r>
            <a:r>
              <a:rPr lang="de-CH" sz="3600" dirty="0" err="1" smtClean="0"/>
              <a:t>nazionale</a:t>
            </a:r>
            <a:endParaRPr lang="de-CH" sz="3600" dirty="0" smtClean="0"/>
          </a:p>
          <a:p>
            <a:r>
              <a:rPr lang="de-CH" sz="3600" dirty="0" smtClean="0"/>
              <a:t>15.07: </a:t>
            </a:r>
            <a:r>
              <a:rPr lang="de-CH" sz="3600" b="1" dirty="0" smtClean="0"/>
              <a:t>«</a:t>
            </a:r>
            <a:r>
              <a:rPr lang="de-CH" sz="3600" b="1" dirty="0" err="1" smtClean="0"/>
              <a:t>gli</a:t>
            </a:r>
            <a:r>
              <a:rPr lang="de-CH" sz="3600" b="1" dirty="0" smtClean="0"/>
              <a:t> </a:t>
            </a:r>
            <a:r>
              <a:rPr lang="de-CH" sz="3600" b="1" dirty="0" err="1"/>
              <a:t>E</a:t>
            </a:r>
            <a:r>
              <a:rPr lang="de-CH" sz="3600" b="1" dirty="0" err="1" smtClean="0"/>
              <a:t>lementi</a:t>
            </a:r>
            <a:r>
              <a:rPr lang="de-CH" sz="3600" b="1" dirty="0" smtClean="0"/>
              <a:t> XLAM» </a:t>
            </a:r>
            <a:r>
              <a:rPr lang="de-CH" sz="3600" dirty="0" smtClean="0"/>
              <a:t>- </a:t>
            </a:r>
            <a:r>
              <a:rPr lang="de-CH" sz="3600" dirty="0" err="1" smtClean="0"/>
              <a:t>Lignum</a:t>
            </a:r>
            <a:endParaRPr lang="de-CH" sz="3600" dirty="0" smtClean="0"/>
          </a:p>
          <a:p>
            <a:r>
              <a:rPr lang="de-CH" sz="3600" dirty="0" smtClean="0"/>
              <a:t>15.09: </a:t>
            </a:r>
            <a:r>
              <a:rPr lang="de-CH" sz="3600" b="1" dirty="0" smtClean="0"/>
              <a:t>«le </a:t>
            </a:r>
            <a:r>
              <a:rPr lang="de-CH" sz="3600" b="1" dirty="0" err="1"/>
              <a:t>B</a:t>
            </a:r>
            <a:r>
              <a:rPr lang="de-CH" sz="3600" b="1" dirty="0" err="1" smtClean="0"/>
              <a:t>arriques</a:t>
            </a:r>
            <a:r>
              <a:rPr lang="de-CH" sz="3600" b="1" dirty="0" smtClean="0"/>
              <a:t> di </a:t>
            </a:r>
            <a:r>
              <a:rPr lang="de-CH" sz="3600" b="1" dirty="0" err="1" smtClean="0"/>
              <a:t>Robinia</a:t>
            </a:r>
            <a:r>
              <a:rPr lang="de-CH" sz="3600" b="1" dirty="0" smtClean="0"/>
              <a:t>» </a:t>
            </a:r>
            <a:r>
              <a:rPr lang="de-CH" sz="3600" dirty="0" smtClean="0"/>
              <a:t>- </a:t>
            </a:r>
            <a:r>
              <a:rPr lang="de-CH" sz="3600" dirty="0" err="1" smtClean="0"/>
              <a:t>Agroscope</a:t>
            </a:r>
            <a:endParaRPr lang="de-CH" sz="3600" dirty="0" smtClean="0"/>
          </a:p>
          <a:p>
            <a:r>
              <a:rPr lang="de-CH" sz="3600" dirty="0" smtClean="0"/>
              <a:t>19.11: </a:t>
            </a:r>
            <a:r>
              <a:rPr lang="de-CH" sz="3600" b="1" dirty="0" smtClean="0"/>
              <a:t>«la </a:t>
            </a:r>
            <a:r>
              <a:rPr lang="de-CH" sz="3600" b="1" dirty="0" err="1" smtClean="0"/>
              <a:t>filiera</a:t>
            </a:r>
            <a:r>
              <a:rPr lang="de-CH" sz="3600" b="1" dirty="0" smtClean="0"/>
              <a:t> del legno in Europa» </a:t>
            </a:r>
            <a:r>
              <a:rPr lang="de-CH" sz="3600" dirty="0" smtClean="0"/>
              <a:t>- </a:t>
            </a:r>
            <a:r>
              <a:rPr lang="de-CH" sz="3600" dirty="0" err="1" smtClean="0"/>
              <a:t>Ufam</a:t>
            </a:r>
            <a:endParaRPr lang="de-CH" sz="3600" dirty="0" smtClean="0"/>
          </a:p>
          <a:p>
            <a:endParaRPr lang="de-CH" sz="3600" dirty="0"/>
          </a:p>
          <a:p>
            <a:r>
              <a:rPr lang="de-CH" sz="3600" dirty="0"/>
              <a:t>e</a:t>
            </a:r>
            <a:r>
              <a:rPr lang="de-CH" sz="3600" dirty="0" smtClean="0"/>
              <a:t> </a:t>
            </a:r>
            <a:r>
              <a:rPr lang="de-CH" sz="3600" dirty="0" err="1" smtClean="0"/>
              <a:t>altri</a:t>
            </a:r>
            <a:r>
              <a:rPr lang="de-CH" sz="3600" dirty="0" smtClean="0"/>
              <a:t> </a:t>
            </a:r>
            <a:r>
              <a:rPr lang="de-CH" sz="3600" dirty="0" err="1" smtClean="0"/>
              <a:t>interventi</a:t>
            </a:r>
            <a:r>
              <a:rPr lang="de-CH" sz="3600" dirty="0" smtClean="0"/>
              <a:t> </a:t>
            </a:r>
            <a:r>
              <a:rPr lang="de-CH" sz="3600" dirty="0" err="1" smtClean="0"/>
              <a:t>minori</a:t>
            </a:r>
            <a:r>
              <a:rPr lang="de-CH" sz="3600" dirty="0" smtClean="0"/>
              <a:t> </a:t>
            </a:r>
            <a:r>
              <a:rPr lang="de-CH" sz="3600" dirty="0" err="1" smtClean="0"/>
              <a:t>su</a:t>
            </a:r>
            <a:r>
              <a:rPr lang="de-CH" sz="3600" dirty="0" smtClean="0"/>
              <a:t> </a:t>
            </a:r>
            <a:r>
              <a:rPr lang="de-CH" sz="3600" dirty="0" err="1" smtClean="0"/>
              <a:t>invito</a:t>
            </a:r>
            <a:endParaRPr lang="it-CH" sz="36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277" y="0"/>
            <a:ext cx="4859723" cy="253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0160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83959" y="335204"/>
            <a:ext cx="6924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/>
              <a:t>Promozione </a:t>
            </a:r>
            <a:r>
              <a:rPr lang="it-CH" sz="4800" b="1" dirty="0" smtClean="0"/>
              <a:t>energia-legno </a:t>
            </a:r>
            <a:endParaRPr lang="it-CH" sz="4800" b="1" dirty="0"/>
          </a:p>
        </p:txBody>
      </p:sp>
      <p:sp>
        <p:nvSpPr>
          <p:cNvPr id="4" name="Segnaposto testo 5"/>
          <p:cNvSpPr txBox="1">
            <a:spLocks/>
          </p:cNvSpPr>
          <p:nvPr/>
        </p:nvSpPr>
        <p:spPr>
          <a:xfrm>
            <a:off x="1583959" y="1501405"/>
            <a:ext cx="7521296" cy="49519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CH" sz="4000" b="1" dirty="0" smtClean="0"/>
              <a:t>2020</a:t>
            </a:r>
            <a:r>
              <a:rPr lang="it-CH" sz="4000" dirty="0" smtClean="0"/>
              <a:t> Progetti in corso e realizzati</a:t>
            </a:r>
            <a:r>
              <a:rPr lang="it-CH" sz="3600" dirty="0" smtClean="0"/>
              <a:t>:</a:t>
            </a:r>
            <a:endParaRPr lang="it-CH" sz="3600" dirty="0"/>
          </a:p>
          <a:p>
            <a:pPr marL="342900" indent="-342900"/>
            <a:r>
              <a:rPr lang="it-CH" sz="3600" dirty="0"/>
              <a:t>Centrale di </a:t>
            </a:r>
            <a:r>
              <a:rPr lang="it-CH" sz="3600" b="1" dirty="0" err="1" smtClean="0"/>
              <a:t>Biasca</a:t>
            </a:r>
            <a:r>
              <a:rPr lang="it-CH" sz="3600" b="1" dirty="0" smtClean="0"/>
              <a:t> </a:t>
            </a:r>
            <a:r>
              <a:rPr lang="it-CH" sz="3600" dirty="0"/>
              <a:t>avviato</a:t>
            </a:r>
          </a:p>
          <a:p>
            <a:pPr marL="0" indent="0">
              <a:buNone/>
            </a:pPr>
            <a:r>
              <a:rPr lang="it-CH" sz="3600" dirty="0" smtClean="0"/>
              <a:t>   progetto di produzione </a:t>
            </a:r>
            <a:r>
              <a:rPr lang="it-CH" sz="3600" dirty="0" err="1" smtClean="0"/>
              <a:t>pellet</a:t>
            </a:r>
            <a:r>
              <a:rPr lang="it-CH" sz="3600" dirty="0" smtClean="0"/>
              <a:t> </a:t>
            </a:r>
          </a:p>
          <a:p>
            <a:r>
              <a:rPr lang="it-CH" sz="3600" dirty="0" smtClean="0"/>
              <a:t> Centrale </a:t>
            </a:r>
            <a:r>
              <a:rPr lang="it-CH" sz="3600" dirty="0"/>
              <a:t>di </a:t>
            </a:r>
            <a:r>
              <a:rPr lang="it-CH" sz="3600" b="1" dirty="0" err="1" smtClean="0"/>
              <a:t>Caslano</a:t>
            </a:r>
            <a:r>
              <a:rPr lang="it-CH" sz="3600" dirty="0" smtClean="0"/>
              <a:t> (2a caldaia)                                                       </a:t>
            </a:r>
          </a:p>
          <a:p>
            <a:pPr marL="342900" indent="-342900"/>
            <a:r>
              <a:rPr lang="it-CH" sz="3600" dirty="0" smtClean="0"/>
              <a:t>Centrale di </a:t>
            </a:r>
            <a:r>
              <a:rPr lang="it-CH" sz="3600" b="1" dirty="0" err="1" smtClean="0"/>
              <a:t>Acquarossa</a:t>
            </a:r>
            <a:r>
              <a:rPr lang="it-CH" sz="3600" dirty="0" smtClean="0"/>
              <a:t> in funzione</a:t>
            </a:r>
          </a:p>
          <a:p>
            <a:pPr marL="342900" indent="-342900"/>
            <a:r>
              <a:rPr lang="it-CH" sz="3600" dirty="0" smtClean="0"/>
              <a:t>Centrale di </a:t>
            </a:r>
            <a:r>
              <a:rPr lang="it-CH" sz="3600" b="1" dirty="0" smtClean="0"/>
              <a:t>Airolo </a:t>
            </a:r>
            <a:r>
              <a:rPr lang="it-CH" sz="3600" dirty="0" smtClean="0"/>
              <a:t>ampliamento della </a:t>
            </a:r>
          </a:p>
          <a:p>
            <a:pPr marL="0" indent="0">
              <a:buNone/>
            </a:pPr>
            <a:r>
              <a:rPr lang="it-CH" sz="3600" dirty="0"/>
              <a:t> </a:t>
            </a:r>
            <a:r>
              <a:rPr lang="it-CH" sz="3600" dirty="0" smtClean="0"/>
              <a:t>  rete di teleriscaldamento </a:t>
            </a:r>
            <a:endParaRPr lang="it-CH" sz="3600" dirty="0"/>
          </a:p>
          <a:p>
            <a:pPr marL="0" indent="0">
              <a:buNone/>
            </a:pPr>
            <a:endParaRPr lang="de-CH" sz="3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8740" y="800652"/>
            <a:ext cx="4803912" cy="3202608"/>
          </a:xfrm>
          <a:prstGeom prst="rect">
            <a:avLst/>
          </a:prstGeom>
        </p:spPr>
      </p:pic>
      <p:pic>
        <p:nvPicPr>
          <p:cNvPr id="6" name="Immagine 2">
            <a:extLst>
              <a:ext uri="{FF2B5EF4-FFF2-40B4-BE49-F238E27FC236}">
                <a16:creationId xmlns="" xmlns:a16="http://schemas.microsoft.com/office/drawing/2014/main" id="{584DDCC9-B2B0-4A85-9069-40BFF0052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134" y="3088375"/>
            <a:ext cx="3319191" cy="177798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50" y="5013702"/>
            <a:ext cx="3211248" cy="18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7000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1396" y="663422"/>
            <a:ext cx="6059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 smtClean="0">
                <a:solidFill>
                  <a:prstClr val="black"/>
                </a:solidFill>
              </a:rPr>
              <a:t>  Campagna nazionale </a:t>
            </a:r>
          </a:p>
          <a:p>
            <a:r>
              <a:rPr lang="it-CH" sz="4800" b="1" dirty="0" smtClean="0">
                <a:solidFill>
                  <a:prstClr val="black"/>
                </a:solidFill>
              </a:rPr>
              <a:t>«biodiversità in bosco»</a:t>
            </a:r>
            <a:endParaRPr lang="it-CH" sz="4800" b="1" dirty="0">
              <a:solidFill>
                <a:prstClr val="black"/>
              </a:solidFill>
            </a:endParaRPr>
          </a:p>
        </p:txBody>
      </p:sp>
      <p:sp>
        <p:nvSpPr>
          <p:cNvPr id="4" name="Segnaposto testo 5"/>
          <p:cNvSpPr txBox="1">
            <a:spLocks/>
          </p:cNvSpPr>
          <p:nvPr/>
        </p:nvSpPr>
        <p:spPr>
          <a:xfrm>
            <a:off x="1719130" y="2833401"/>
            <a:ext cx="5777530" cy="26963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sz="3600" dirty="0">
                <a:solidFill>
                  <a:prstClr val="black"/>
                </a:solidFill>
              </a:rPr>
              <a:t>in collaborazione con </a:t>
            </a:r>
            <a:r>
              <a:rPr lang="it-CH" sz="3600" dirty="0" smtClean="0">
                <a:solidFill>
                  <a:prstClr val="black"/>
                </a:solidFill>
              </a:rPr>
              <a:t>l’UFAM</a:t>
            </a:r>
            <a:endParaRPr lang="de-CH" sz="3600" dirty="0" smtClean="0">
              <a:solidFill>
                <a:prstClr val="black"/>
              </a:solidFill>
            </a:endParaRPr>
          </a:p>
          <a:p>
            <a:r>
              <a:rPr lang="de-CH" sz="3600" dirty="0" err="1" smtClean="0">
                <a:solidFill>
                  <a:prstClr val="black"/>
                </a:solidFill>
              </a:rPr>
              <a:t>Creazione</a:t>
            </a:r>
            <a:r>
              <a:rPr lang="de-CH" sz="3600" dirty="0" smtClean="0">
                <a:solidFill>
                  <a:prstClr val="black"/>
                </a:solidFill>
              </a:rPr>
              <a:t> del </a:t>
            </a:r>
            <a:r>
              <a:rPr lang="de-CH" sz="3600" dirty="0" err="1" smtClean="0">
                <a:solidFill>
                  <a:prstClr val="black"/>
                </a:solidFill>
              </a:rPr>
              <a:t>sentiero</a:t>
            </a:r>
            <a:r>
              <a:rPr lang="de-CH" sz="3600" dirty="0" smtClean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r>
              <a:rPr lang="de-CH" sz="3600" dirty="0" smtClean="0">
                <a:solidFill>
                  <a:prstClr val="black"/>
                </a:solidFill>
              </a:rPr>
              <a:t>  </a:t>
            </a:r>
            <a:r>
              <a:rPr lang="de-CH" sz="3600" dirty="0" err="1" smtClean="0">
                <a:solidFill>
                  <a:prstClr val="black"/>
                </a:solidFill>
              </a:rPr>
              <a:t>sulla</a:t>
            </a:r>
            <a:r>
              <a:rPr lang="de-CH" sz="3600" dirty="0" smtClean="0">
                <a:solidFill>
                  <a:prstClr val="black"/>
                </a:solidFill>
              </a:rPr>
              <a:t> </a:t>
            </a:r>
            <a:r>
              <a:rPr lang="de-CH" sz="3600" dirty="0" err="1" smtClean="0">
                <a:solidFill>
                  <a:prstClr val="black"/>
                </a:solidFill>
              </a:rPr>
              <a:t>biodiversità</a:t>
            </a:r>
            <a:r>
              <a:rPr lang="de-CH" sz="3600" dirty="0" smtClean="0">
                <a:solidFill>
                  <a:prstClr val="black"/>
                </a:solidFill>
              </a:rPr>
              <a:t> in </a:t>
            </a:r>
          </a:p>
          <a:p>
            <a:pPr marL="0" indent="0">
              <a:buNone/>
            </a:pPr>
            <a:r>
              <a:rPr lang="de-CH" sz="3600" dirty="0" smtClean="0">
                <a:solidFill>
                  <a:prstClr val="black"/>
                </a:solidFill>
              </a:rPr>
              <a:t>  </a:t>
            </a:r>
            <a:r>
              <a:rPr lang="de-CH" sz="3600" dirty="0" err="1" smtClean="0">
                <a:solidFill>
                  <a:prstClr val="black"/>
                </a:solidFill>
              </a:rPr>
              <a:t>bosco</a:t>
            </a:r>
            <a:r>
              <a:rPr lang="de-CH" sz="3600" dirty="0" smtClean="0">
                <a:solidFill>
                  <a:prstClr val="black"/>
                </a:solidFill>
              </a:rPr>
              <a:t> a Rivera</a:t>
            </a:r>
          </a:p>
          <a:p>
            <a:pPr marL="0" indent="0">
              <a:buNone/>
            </a:pPr>
            <a:endParaRPr lang="de-CH" sz="3600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endParaRPr lang="de-CH" sz="3600" dirty="0" smtClean="0">
              <a:solidFill>
                <a:prstClr val="black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79" y="2833401"/>
            <a:ext cx="5589722" cy="40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562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17922" y="545541"/>
            <a:ext cx="5506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 smtClean="0"/>
              <a:t>Campagna nazionale             «Legno Svizzero »</a:t>
            </a:r>
            <a:endParaRPr lang="it-CH" sz="4800" b="1" dirty="0"/>
          </a:p>
        </p:txBody>
      </p:sp>
      <p:sp>
        <p:nvSpPr>
          <p:cNvPr id="4" name="Segnaposto testo 5"/>
          <p:cNvSpPr txBox="1">
            <a:spLocks/>
          </p:cNvSpPr>
          <p:nvPr/>
        </p:nvSpPr>
        <p:spPr>
          <a:xfrm>
            <a:off x="1457314" y="2331185"/>
            <a:ext cx="5591186" cy="26963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sz="3600" dirty="0"/>
              <a:t>in collaborazione con </a:t>
            </a:r>
            <a:r>
              <a:rPr lang="it-CH" sz="3600" dirty="0" smtClean="0"/>
              <a:t>l’UFAM e </a:t>
            </a:r>
            <a:r>
              <a:rPr lang="it-CH" sz="3600" dirty="0" err="1" smtClean="0"/>
              <a:t>Lignum</a:t>
            </a:r>
            <a:endParaRPr lang="de-CH" sz="3600" dirty="0" smtClean="0"/>
          </a:p>
          <a:p>
            <a:pPr marL="0" indent="0">
              <a:buNone/>
            </a:pPr>
            <a:endParaRPr lang="de-CH" sz="3600" dirty="0" smtClean="0"/>
          </a:p>
          <a:p>
            <a:r>
              <a:rPr lang="de-CH" sz="3600" b="1" dirty="0" smtClean="0"/>
              <a:t>2020</a:t>
            </a:r>
            <a:r>
              <a:rPr lang="de-CH" sz="3600" dirty="0" smtClean="0"/>
              <a:t> - 5 </a:t>
            </a:r>
            <a:r>
              <a:rPr lang="de-CH" sz="3600" dirty="0" err="1" smtClean="0"/>
              <a:t>nuove</a:t>
            </a:r>
            <a:r>
              <a:rPr lang="de-CH" sz="3600" dirty="0" smtClean="0"/>
              <a:t> </a:t>
            </a:r>
            <a:r>
              <a:rPr lang="de-CH" sz="3600" dirty="0" err="1" smtClean="0"/>
              <a:t>certificazioni</a:t>
            </a:r>
            <a:r>
              <a:rPr lang="de-CH" sz="3600" dirty="0" smtClean="0"/>
              <a:t> </a:t>
            </a:r>
            <a:r>
              <a:rPr lang="de-CH" sz="3600" dirty="0" err="1" smtClean="0"/>
              <a:t>aziendali</a:t>
            </a:r>
            <a:r>
              <a:rPr lang="de-CH" sz="3600" dirty="0" smtClean="0"/>
              <a:t> </a:t>
            </a:r>
            <a:r>
              <a:rPr lang="de-CH" sz="3600" b="1" dirty="0" smtClean="0"/>
              <a:t>«Legno </a:t>
            </a:r>
            <a:r>
              <a:rPr lang="de-CH" sz="3600" b="1" dirty="0" err="1" smtClean="0"/>
              <a:t>Svizzero</a:t>
            </a:r>
            <a:r>
              <a:rPr lang="de-CH" sz="3600" b="1" dirty="0" smtClean="0"/>
              <a:t>»</a:t>
            </a:r>
            <a:endParaRPr lang="de-CH" sz="3600" b="1" dirty="0"/>
          </a:p>
          <a:p>
            <a:pPr marL="0" indent="0">
              <a:buNone/>
            </a:pPr>
            <a:endParaRPr lang="de-CH" sz="36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3859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57533" y="210299"/>
            <a:ext cx="9833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/>
              <a:t>Rivista </a:t>
            </a:r>
            <a:r>
              <a:rPr lang="it-CH" sz="4800" b="1" dirty="0" smtClean="0"/>
              <a:t>Forestaviva 2020</a:t>
            </a:r>
            <a:endParaRPr lang="it-CH" sz="4800" b="1" dirty="0"/>
          </a:p>
          <a:p>
            <a:r>
              <a:rPr lang="it-CH" sz="4800" dirty="0"/>
              <a:t>La voce della filiera bosco-legno</a:t>
            </a:r>
            <a:endParaRPr lang="it-CH" sz="4800" b="1" dirty="0"/>
          </a:p>
        </p:txBody>
      </p:sp>
      <p:sp>
        <p:nvSpPr>
          <p:cNvPr id="4" name="Segnaposto testo 5"/>
          <p:cNvSpPr txBox="1">
            <a:spLocks/>
          </p:cNvSpPr>
          <p:nvPr/>
        </p:nvSpPr>
        <p:spPr>
          <a:xfrm>
            <a:off x="1405498" y="2271573"/>
            <a:ext cx="6287691" cy="43393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sz="3600" b="1" dirty="0" smtClean="0"/>
              <a:t>pubblicate 3 edizioni                </a:t>
            </a:r>
            <a:r>
              <a:rPr lang="it-CH" sz="3600" dirty="0" smtClean="0"/>
              <a:t>in </a:t>
            </a:r>
            <a:r>
              <a:rPr lang="it-CH" sz="3600" dirty="0"/>
              <a:t>collaborazione con </a:t>
            </a:r>
            <a:r>
              <a:rPr lang="it-CH" sz="3600" dirty="0" smtClean="0"/>
              <a:t>le    riviste </a:t>
            </a:r>
            <a:r>
              <a:rPr lang="it-CH" sz="3600" dirty="0"/>
              <a:t>nazionali di settore     </a:t>
            </a:r>
            <a:r>
              <a:rPr lang="it-CH" sz="3600" dirty="0" smtClean="0"/>
              <a:t>«</a:t>
            </a:r>
            <a:r>
              <a:rPr lang="it-CH" sz="3600" dirty="0"/>
              <a:t>Wald und Holz» e «La </a:t>
            </a:r>
            <a:r>
              <a:rPr lang="it-CH" sz="3600" dirty="0" err="1"/>
              <a:t>Fôret</a:t>
            </a:r>
            <a:r>
              <a:rPr lang="it-CH" sz="3600" dirty="0" smtClean="0"/>
              <a:t>»</a:t>
            </a:r>
          </a:p>
          <a:p>
            <a:r>
              <a:rPr lang="de-CH" sz="3600" b="1" dirty="0" err="1" smtClean="0"/>
              <a:t>Pubblicata</a:t>
            </a:r>
            <a:r>
              <a:rPr lang="de-CH" sz="3600" b="1" dirty="0" smtClean="0"/>
              <a:t> 1 </a:t>
            </a:r>
            <a:r>
              <a:rPr lang="de-CH" sz="3600" b="1" dirty="0" err="1" smtClean="0"/>
              <a:t>edizione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speciale</a:t>
            </a:r>
            <a:r>
              <a:rPr lang="de-CH" sz="3600" b="1" dirty="0"/>
              <a:t> </a:t>
            </a:r>
            <a:r>
              <a:rPr lang="de-CH" sz="3600" b="1" dirty="0" smtClean="0"/>
              <a:t> </a:t>
            </a:r>
            <a:r>
              <a:rPr lang="de-CH" sz="3600" dirty="0" err="1" smtClean="0"/>
              <a:t>sulle</a:t>
            </a:r>
            <a:r>
              <a:rPr lang="de-CH" sz="3600" dirty="0" smtClean="0"/>
              <a:t> </a:t>
            </a:r>
            <a:r>
              <a:rPr lang="de-CH" sz="3600" dirty="0" err="1" smtClean="0"/>
              <a:t>Isole</a:t>
            </a:r>
            <a:r>
              <a:rPr lang="de-CH" sz="3600" dirty="0" smtClean="0"/>
              <a:t> di Brissago                in </a:t>
            </a:r>
            <a:r>
              <a:rPr lang="de-CH" sz="3600" dirty="0" err="1" smtClean="0"/>
              <a:t>collaborazione</a:t>
            </a:r>
            <a:r>
              <a:rPr lang="de-CH" sz="3600" dirty="0" smtClean="0"/>
              <a:t> </a:t>
            </a:r>
            <a:r>
              <a:rPr lang="de-CH" sz="3600" dirty="0" err="1" smtClean="0"/>
              <a:t>con</a:t>
            </a:r>
            <a:r>
              <a:rPr lang="de-CH" sz="3600" dirty="0" smtClean="0"/>
              <a:t> </a:t>
            </a:r>
            <a:r>
              <a:rPr lang="de-CH" sz="3600" dirty="0" err="1" smtClean="0"/>
              <a:t>il</a:t>
            </a:r>
            <a:r>
              <a:rPr lang="de-CH" sz="3600" dirty="0" smtClean="0"/>
              <a:t>                                                   </a:t>
            </a:r>
            <a:r>
              <a:rPr lang="de-CH" sz="3600" dirty="0" err="1" smtClean="0"/>
              <a:t>Dipartimento</a:t>
            </a:r>
            <a:r>
              <a:rPr lang="de-CH" sz="3600" dirty="0" smtClean="0"/>
              <a:t> </a:t>
            </a:r>
            <a:r>
              <a:rPr lang="de-CH" sz="3600" dirty="0"/>
              <a:t>d</a:t>
            </a:r>
            <a:r>
              <a:rPr lang="de-CH" sz="3600" dirty="0" smtClean="0"/>
              <a:t>el </a:t>
            </a:r>
            <a:r>
              <a:rPr lang="de-CH" sz="3600" dirty="0" err="1" smtClean="0"/>
              <a:t>Territorio</a:t>
            </a:r>
            <a:endParaRPr lang="it-CH" sz="3600" dirty="0" smtClean="0"/>
          </a:p>
          <a:p>
            <a:pPr marL="0" indent="0">
              <a:buNone/>
            </a:pPr>
            <a:r>
              <a:rPr lang="it-CH" sz="3600" dirty="0"/>
              <a:t> </a:t>
            </a:r>
            <a:r>
              <a:rPr lang="it-CH" sz="3600" dirty="0" smtClean="0"/>
              <a:t> </a:t>
            </a:r>
            <a:endParaRPr lang="it-CH" sz="3600" dirty="0"/>
          </a:p>
          <a:p>
            <a:pPr marL="0" indent="0">
              <a:buNone/>
            </a:pPr>
            <a:r>
              <a:rPr lang="it-CH" sz="3600" dirty="0" smtClean="0"/>
              <a:t> </a:t>
            </a:r>
            <a:endParaRPr lang="it-CH" sz="3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90" y="2378990"/>
            <a:ext cx="4566710" cy="447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8356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5"/>
          <p:cNvSpPr txBox="1">
            <a:spLocks/>
          </p:cNvSpPr>
          <p:nvPr/>
        </p:nvSpPr>
        <p:spPr>
          <a:xfrm>
            <a:off x="1639829" y="3568458"/>
            <a:ext cx="10908632" cy="40775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/>
            <a:r>
              <a:rPr lang="de-CH" sz="3600" dirty="0" smtClean="0"/>
              <a:t>RSI «</a:t>
            </a:r>
            <a:r>
              <a:rPr lang="de-CH" sz="3600" dirty="0" err="1" smtClean="0"/>
              <a:t>Falò</a:t>
            </a:r>
            <a:r>
              <a:rPr lang="de-CH" sz="3600" dirty="0" smtClean="0"/>
              <a:t>» - </a:t>
            </a:r>
            <a:r>
              <a:rPr lang="de-CH" sz="3600" b="1" dirty="0" err="1" smtClean="0"/>
              <a:t>filiera</a:t>
            </a:r>
            <a:r>
              <a:rPr lang="de-CH" sz="3600" b="1" dirty="0" smtClean="0"/>
              <a:t> del legno e </a:t>
            </a:r>
            <a:r>
              <a:rPr lang="de-CH" sz="3600" b="1" dirty="0" err="1" smtClean="0"/>
              <a:t>innovazione</a:t>
            </a:r>
            <a:endParaRPr lang="it-CH" sz="3600" b="1" dirty="0"/>
          </a:p>
          <a:p>
            <a:pPr marL="800100" lvl="1" indent="-342900"/>
            <a:r>
              <a:rPr lang="de-CH" sz="3600" dirty="0" smtClean="0"/>
              <a:t>RSI «</a:t>
            </a:r>
            <a:r>
              <a:rPr lang="de-CH" sz="3600" dirty="0" err="1" smtClean="0"/>
              <a:t>Quotidiano</a:t>
            </a:r>
            <a:r>
              <a:rPr lang="de-CH" sz="3600" dirty="0" smtClean="0"/>
              <a:t>» -  </a:t>
            </a:r>
            <a:r>
              <a:rPr lang="de-CH" sz="3600" b="1" dirty="0" smtClean="0"/>
              <a:t>la </a:t>
            </a:r>
            <a:r>
              <a:rPr lang="de-CH" sz="3600" b="1" dirty="0" err="1" smtClean="0"/>
              <a:t>filiera</a:t>
            </a:r>
            <a:r>
              <a:rPr lang="de-CH" sz="3600" b="1" dirty="0" smtClean="0"/>
              <a:t> del legno ticinese</a:t>
            </a:r>
            <a:endParaRPr lang="de-CH" sz="3600" b="1" dirty="0"/>
          </a:p>
          <a:p>
            <a:pPr marL="800100" lvl="1" indent="-342900"/>
            <a:r>
              <a:rPr lang="de-CH" sz="3600" dirty="0" smtClean="0"/>
              <a:t>RSI</a:t>
            </a:r>
            <a:r>
              <a:rPr lang="it-CH" sz="3600" dirty="0" smtClean="0"/>
              <a:t> «Tempi Moderni» - </a:t>
            </a:r>
            <a:r>
              <a:rPr lang="it-CH" sz="3600" b="1" dirty="0" smtClean="0"/>
              <a:t>energia-legno indigena</a:t>
            </a:r>
          </a:p>
          <a:p>
            <a:pPr marL="800100" lvl="1" indent="-342900"/>
            <a:r>
              <a:rPr lang="de-CH" sz="3600" dirty="0" err="1" smtClean="0"/>
              <a:t>Teleticino</a:t>
            </a:r>
            <a:r>
              <a:rPr lang="de-CH" sz="3600" dirty="0"/>
              <a:t> </a:t>
            </a:r>
            <a:r>
              <a:rPr lang="de-CH" sz="3600" dirty="0" smtClean="0"/>
              <a:t>-  </a:t>
            </a:r>
            <a:r>
              <a:rPr lang="de-CH" sz="3600" b="1" dirty="0" smtClean="0"/>
              <a:t>le </a:t>
            </a:r>
            <a:r>
              <a:rPr lang="de-CH" sz="3600" b="1" dirty="0" err="1" smtClean="0"/>
              <a:t>Barriques</a:t>
            </a:r>
            <a:r>
              <a:rPr lang="de-CH" sz="3600" b="1" dirty="0" smtClean="0"/>
              <a:t> di </a:t>
            </a:r>
            <a:r>
              <a:rPr lang="de-CH" sz="3600" b="1" dirty="0" err="1" smtClean="0"/>
              <a:t>Robinia</a:t>
            </a:r>
            <a:endParaRPr lang="it-CH" sz="3600" b="1" dirty="0"/>
          </a:p>
          <a:p>
            <a:pPr marL="457200" lvl="1" indent="0">
              <a:buNone/>
            </a:pPr>
            <a:endParaRPr lang="it-CH" sz="3600" b="1" dirty="0"/>
          </a:p>
          <a:p>
            <a:pPr marL="800100" lvl="1" indent="-342900"/>
            <a:endParaRPr lang="it-CH" sz="3600" b="1" dirty="0"/>
          </a:p>
        </p:txBody>
      </p:sp>
      <p:pic>
        <p:nvPicPr>
          <p:cNvPr id="6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806" y="0"/>
            <a:ext cx="4839194" cy="2709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4149" y="648913"/>
            <a:ext cx="5045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 smtClean="0"/>
              <a:t>Media e pubblicazioni</a:t>
            </a:r>
            <a:endParaRPr lang="it-CH" sz="4800" b="1" dirty="0"/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369" y="1349885"/>
            <a:ext cx="1854631" cy="13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514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5"/>
          <p:cNvSpPr txBox="1">
            <a:spLocks/>
          </p:cNvSpPr>
          <p:nvPr/>
        </p:nvSpPr>
        <p:spPr>
          <a:xfrm>
            <a:off x="1283368" y="2780419"/>
            <a:ext cx="10908632" cy="40775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it-CH" sz="3600" b="1" dirty="0"/>
          </a:p>
          <a:p>
            <a:pPr marL="800100" lvl="1" indent="-342900"/>
            <a:endParaRPr lang="it-CH" sz="3600" b="1" dirty="0"/>
          </a:p>
        </p:txBody>
      </p:sp>
      <p:pic>
        <p:nvPicPr>
          <p:cNvPr id="6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806" y="0"/>
            <a:ext cx="4839194" cy="2709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4149" y="648913"/>
            <a:ext cx="5045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 smtClean="0"/>
              <a:t>Media e pubblicazioni</a:t>
            </a:r>
            <a:endParaRPr lang="it-CH" sz="48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034" y="4428245"/>
            <a:ext cx="10187299" cy="206062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168" y="1415323"/>
            <a:ext cx="2311831" cy="129462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821052" y="3064883"/>
            <a:ext cx="9027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CH" sz="3600" dirty="0" err="1" smtClean="0"/>
              <a:t>Rete</a:t>
            </a:r>
            <a:r>
              <a:rPr lang="de-CH" sz="3600" dirty="0" smtClean="0"/>
              <a:t> 1 «Modem – </a:t>
            </a:r>
            <a:r>
              <a:rPr lang="de-CH" sz="3600" dirty="0" err="1" smtClean="0"/>
              <a:t>Ceneri</a:t>
            </a:r>
            <a:r>
              <a:rPr lang="de-CH" sz="3600" dirty="0" smtClean="0"/>
              <a:t> 2020»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CH" sz="3600" dirty="0" err="1" smtClean="0"/>
              <a:t>Rete</a:t>
            </a:r>
            <a:r>
              <a:rPr lang="de-CH" sz="3600" dirty="0" smtClean="0"/>
              <a:t> 1 «Legno </a:t>
            </a:r>
            <a:r>
              <a:rPr lang="de-CH" sz="3600" dirty="0" err="1" smtClean="0"/>
              <a:t>Svizzero</a:t>
            </a:r>
            <a:r>
              <a:rPr lang="de-CH" sz="3600" dirty="0" smtClean="0"/>
              <a:t> e legno </a:t>
            </a:r>
            <a:r>
              <a:rPr lang="de-CH" sz="3600" dirty="0" err="1" smtClean="0"/>
              <a:t>importato</a:t>
            </a:r>
            <a:r>
              <a:rPr lang="de-CH" sz="3600" dirty="0" smtClean="0"/>
              <a:t>»</a:t>
            </a:r>
          </a:p>
          <a:p>
            <a:endParaRPr lang="it-CH" sz="3600" dirty="0"/>
          </a:p>
        </p:txBody>
      </p:sp>
    </p:spTree>
    <p:extLst>
      <p:ext uri="{BB962C8B-B14F-4D97-AF65-F5344CB8AC3E}">
        <p14:creationId xmlns:p14="http://schemas.microsoft.com/office/powerpoint/2010/main" val="205608111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74023" y="440001"/>
            <a:ext cx="983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/>
              <a:t>Sito www.federlegno.ch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023" y="1493475"/>
            <a:ext cx="9125479" cy="512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3853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69489" y="568789"/>
            <a:ext cx="9833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/>
              <a:t>Segretariati</a:t>
            </a:r>
            <a:br>
              <a:rPr lang="it-CH" sz="4800" b="1" dirty="0"/>
            </a:br>
            <a:r>
              <a:rPr lang="it-CH" sz="4800" b="1" dirty="0"/>
              <a:t>e gestione fondi</a:t>
            </a:r>
          </a:p>
        </p:txBody>
      </p:sp>
      <p:sp>
        <p:nvSpPr>
          <p:cNvPr id="4" name="Segnaposto testo 5"/>
          <p:cNvSpPr txBox="1">
            <a:spLocks/>
          </p:cNvSpPr>
          <p:nvPr/>
        </p:nvSpPr>
        <p:spPr>
          <a:xfrm>
            <a:off x="1769489" y="3137852"/>
            <a:ext cx="5819005" cy="35887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sz="3600" dirty="0"/>
              <a:t>segretariato </a:t>
            </a:r>
            <a:r>
              <a:rPr lang="it-CH" sz="3600" b="1" dirty="0" err="1" smtClean="0"/>
              <a:t>BoscoTicino</a:t>
            </a:r>
            <a:r>
              <a:rPr lang="it-CH" sz="3600" dirty="0" smtClean="0"/>
              <a:t>      </a:t>
            </a:r>
            <a:endParaRPr lang="it-CH" sz="3600" dirty="0"/>
          </a:p>
          <a:p>
            <a:r>
              <a:rPr lang="de-CH" sz="3600" dirty="0" err="1"/>
              <a:t>gestione</a:t>
            </a:r>
            <a:r>
              <a:rPr lang="de-CH" sz="3600" dirty="0"/>
              <a:t> </a:t>
            </a:r>
            <a:r>
              <a:rPr lang="de-CH" sz="3600" b="1" dirty="0" err="1"/>
              <a:t>F</a:t>
            </a:r>
            <a:r>
              <a:rPr lang="de-CH" sz="3600" b="1" dirty="0" err="1" smtClean="0"/>
              <a:t>ondo</a:t>
            </a:r>
            <a:r>
              <a:rPr lang="de-CH" sz="3600" b="1" dirty="0" smtClean="0"/>
              <a:t> </a:t>
            </a:r>
            <a:r>
              <a:rPr lang="de-CH" sz="3600" b="1" dirty="0" err="1"/>
              <a:t>apprendisti</a:t>
            </a:r>
            <a:endParaRPr lang="de-CH" sz="3600" b="1" dirty="0"/>
          </a:p>
          <a:p>
            <a:r>
              <a:rPr lang="de-CH" sz="3600" dirty="0" err="1"/>
              <a:t>gestione</a:t>
            </a:r>
            <a:r>
              <a:rPr lang="de-CH" sz="3600" dirty="0"/>
              <a:t> </a:t>
            </a:r>
            <a:r>
              <a:rPr lang="de-CH" sz="3600" b="1" dirty="0" err="1"/>
              <a:t>F</a:t>
            </a:r>
            <a:r>
              <a:rPr lang="de-CH" sz="3600" b="1" dirty="0" err="1" smtClean="0"/>
              <a:t>ondo</a:t>
            </a:r>
            <a:r>
              <a:rPr lang="de-CH" sz="3600" b="1" dirty="0" smtClean="0"/>
              <a:t> del </a:t>
            </a:r>
            <a:r>
              <a:rPr lang="de-CH" sz="3600" b="1" dirty="0"/>
              <a:t>l</a:t>
            </a:r>
            <a:r>
              <a:rPr lang="de-CH" sz="3600" b="1" dirty="0" smtClean="0"/>
              <a:t>egno</a:t>
            </a:r>
            <a:endParaRPr lang="it-CH" sz="3600" b="1" dirty="0"/>
          </a:p>
        </p:txBody>
      </p:sp>
      <p:pic>
        <p:nvPicPr>
          <p:cNvPr id="6" name="Immagine 2">
            <a:extLst>
              <a:ext uri="{FF2B5EF4-FFF2-40B4-BE49-F238E27FC236}">
                <a16:creationId xmlns="" xmlns:a16="http://schemas.microsoft.com/office/drawing/2014/main" id="{C45E5A51-077F-4D02-8BD1-2CC5CD86D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44" y="0"/>
            <a:ext cx="4365356" cy="426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7579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39612" y="561040"/>
            <a:ext cx="5375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/>
              <a:t>Consiglio Consultivo</a:t>
            </a:r>
            <a:r>
              <a:rPr lang="it-CH" sz="4800" dirty="0"/>
              <a:t> </a:t>
            </a:r>
            <a:endParaRPr lang="it-CH" sz="48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00390" y="3166390"/>
            <a:ext cx="4218984" cy="316423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891" y="1918084"/>
            <a:ext cx="2925136" cy="29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7735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6276" y="1227093"/>
            <a:ext cx="102122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CH" sz="3200" b="1" dirty="0"/>
              <a:t>Apertura Assemblea 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3200" b="1" dirty="0"/>
              <a:t>Nomina scrutatori</a:t>
            </a:r>
            <a:endParaRPr lang="it-CH" sz="3200" b="1" dirty="0"/>
          </a:p>
          <a:p>
            <a:pPr marL="514350" indent="-514350">
              <a:buFont typeface="+mj-lt"/>
              <a:buAutoNum type="arabicPeriod"/>
            </a:pPr>
            <a:r>
              <a:rPr lang="it-CH" sz="3200" b="1" dirty="0"/>
              <a:t>Lettura e approvazione verbale dell’Assemblea </a:t>
            </a:r>
            <a:r>
              <a:rPr lang="it-CH" sz="3200" b="1" dirty="0" smtClean="0"/>
              <a:t>2020</a:t>
            </a:r>
            <a:endParaRPr lang="it-CH" sz="3200" b="1" dirty="0"/>
          </a:p>
          <a:p>
            <a:pPr marL="514350" indent="-514350">
              <a:buFont typeface="+mj-lt"/>
              <a:buAutoNum type="arabicPeriod"/>
            </a:pPr>
            <a:r>
              <a:rPr lang="de-CH" sz="3200" b="1" dirty="0" err="1"/>
              <a:t>Relazione</a:t>
            </a:r>
            <a:r>
              <a:rPr lang="de-CH" sz="3200" b="1" dirty="0"/>
              <a:t> del Presidente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3200" b="1" dirty="0"/>
              <a:t>Relazione </a:t>
            </a:r>
            <a:r>
              <a:rPr lang="de-CH" sz="3200" b="1" dirty="0" err="1"/>
              <a:t>attività</a:t>
            </a:r>
            <a:r>
              <a:rPr lang="de-CH" sz="3200" b="1" dirty="0"/>
              <a:t> </a:t>
            </a:r>
            <a:r>
              <a:rPr lang="de-CH" sz="3200" b="1" dirty="0" smtClean="0"/>
              <a:t>e </a:t>
            </a:r>
            <a:r>
              <a:rPr lang="de-CH" sz="3200" b="1" dirty="0" err="1" smtClean="0"/>
              <a:t>progetti</a:t>
            </a:r>
            <a:r>
              <a:rPr lang="de-CH" sz="3200" b="1" dirty="0" smtClean="0"/>
              <a:t> 2020</a:t>
            </a:r>
            <a:endParaRPr lang="de-CH" sz="3200" b="1" dirty="0"/>
          </a:p>
          <a:p>
            <a:pPr marL="514350" indent="-514350">
              <a:buFont typeface="+mj-lt"/>
              <a:buAutoNum type="arabicPeriod"/>
            </a:pPr>
            <a:r>
              <a:rPr lang="de-CH" sz="3200" b="1" dirty="0"/>
              <a:t>Conti </a:t>
            </a:r>
            <a:r>
              <a:rPr lang="de-CH" sz="3200" b="1" dirty="0" smtClean="0"/>
              <a:t>2020 </a:t>
            </a:r>
            <a:r>
              <a:rPr lang="de-CH" sz="3200" b="1" dirty="0"/>
              <a:t>e </a:t>
            </a:r>
            <a:r>
              <a:rPr lang="de-CH" sz="3200" b="1" dirty="0" err="1"/>
              <a:t>preventivi</a:t>
            </a:r>
            <a:r>
              <a:rPr lang="de-CH" sz="3200" b="1" dirty="0"/>
              <a:t> </a:t>
            </a:r>
            <a:r>
              <a:rPr lang="de-CH" sz="3200" b="1" dirty="0" smtClean="0"/>
              <a:t>2021</a:t>
            </a:r>
            <a:endParaRPr lang="de-CH" sz="3200" b="1" dirty="0"/>
          </a:p>
          <a:p>
            <a:pPr marL="514350" indent="-514350">
              <a:buFont typeface="+mj-lt"/>
              <a:buAutoNum type="arabicPeriod"/>
            </a:pPr>
            <a:r>
              <a:rPr lang="de-CH" sz="3200" b="1" dirty="0"/>
              <a:t>Nomine statutarie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3200" b="1" dirty="0"/>
              <a:t>Eventuali</a:t>
            </a:r>
            <a:endParaRPr lang="it-CH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76441" y="211430"/>
            <a:ext cx="9375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0" b="1" dirty="0"/>
              <a:t>Ordine del giorno</a:t>
            </a:r>
          </a:p>
        </p:txBody>
      </p:sp>
    </p:spTree>
    <p:extLst>
      <p:ext uri="{BB962C8B-B14F-4D97-AF65-F5344CB8AC3E}">
        <p14:creationId xmlns:p14="http://schemas.microsoft.com/office/powerpoint/2010/main" val="245125417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9"/>
          <p:cNvSpPr txBox="1"/>
          <p:nvPr/>
        </p:nvSpPr>
        <p:spPr>
          <a:xfrm>
            <a:off x="2358779" y="642687"/>
            <a:ext cx="98332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/>
              <a:t>Progetto di filiera </a:t>
            </a:r>
            <a:r>
              <a:rPr lang="it-CH" sz="4800" b="1" dirty="0" smtClean="0"/>
              <a:t>bosco-legno</a:t>
            </a:r>
            <a:endParaRPr lang="it-CH" sz="4800" b="1" dirty="0"/>
          </a:p>
          <a:p>
            <a:r>
              <a:rPr lang="it-CH" sz="4800" b="1" dirty="0" smtClean="0"/>
              <a:t>«incollati </a:t>
            </a:r>
            <a:r>
              <a:rPr lang="it-CH" sz="4800" b="1" dirty="0"/>
              <a:t>di </a:t>
            </a:r>
            <a:r>
              <a:rPr lang="it-CH" sz="4800" b="1" dirty="0" smtClean="0"/>
              <a:t>Castagno» </a:t>
            </a:r>
          </a:p>
          <a:p>
            <a:r>
              <a:rPr lang="it-CH" sz="3600" dirty="0" smtClean="0"/>
              <a:t> opera conclusiva:</a:t>
            </a:r>
          </a:p>
          <a:p>
            <a:r>
              <a:rPr lang="it-CH" sz="3600" dirty="0" smtClean="0"/>
              <a:t> nuovo tetto in Castagno a </a:t>
            </a:r>
            <a:r>
              <a:rPr lang="it-CH" sz="3600" dirty="0" err="1" smtClean="0"/>
              <a:t>Mugena</a:t>
            </a:r>
            <a:endParaRPr lang="de-CH" sz="3600" dirty="0" smtClean="0">
              <a:solidFill>
                <a:srgbClr val="0070C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08" y="3456123"/>
            <a:ext cx="5102818" cy="340187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84" y="3456123"/>
            <a:ext cx="5102816" cy="340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4240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33884" y="568789"/>
            <a:ext cx="9833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/>
              <a:t>Progetto «valorizzazione del legname di robinia»</a:t>
            </a:r>
          </a:p>
        </p:txBody>
      </p:sp>
      <p:sp>
        <p:nvSpPr>
          <p:cNvPr id="4" name="Segnaposto testo 5"/>
          <p:cNvSpPr txBox="1">
            <a:spLocks/>
          </p:cNvSpPr>
          <p:nvPr/>
        </p:nvSpPr>
        <p:spPr>
          <a:xfrm>
            <a:off x="1833884" y="2650778"/>
            <a:ext cx="6139994" cy="30512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sz="3600" b="1" dirty="0" smtClean="0"/>
              <a:t>2020</a:t>
            </a:r>
            <a:r>
              <a:rPr lang="it-CH" sz="3600" dirty="0" smtClean="0"/>
              <a:t> prime degustazioni in </a:t>
            </a:r>
            <a:r>
              <a:rPr lang="it-CH" sz="3600" dirty="0"/>
              <a:t>collaborazione con WSL e </a:t>
            </a:r>
            <a:r>
              <a:rPr lang="it-CH" sz="3600" dirty="0" err="1"/>
              <a:t>Agroscope</a:t>
            </a:r>
            <a:endParaRPr lang="it-CH" sz="3600" dirty="0"/>
          </a:p>
          <a:p>
            <a:r>
              <a:rPr lang="de-CH" sz="3600" b="1" dirty="0" smtClean="0"/>
              <a:t>2020</a:t>
            </a:r>
            <a:r>
              <a:rPr lang="de-CH" sz="3600" dirty="0" smtClean="0"/>
              <a:t> </a:t>
            </a:r>
            <a:r>
              <a:rPr lang="de-CH" sz="3600" dirty="0" err="1" smtClean="0"/>
              <a:t>fabbricate</a:t>
            </a:r>
            <a:r>
              <a:rPr lang="de-CH" sz="3600" dirty="0" smtClean="0"/>
              <a:t> </a:t>
            </a:r>
            <a:r>
              <a:rPr lang="de-CH" sz="3600" dirty="0" err="1" smtClean="0"/>
              <a:t>ulteriori</a:t>
            </a:r>
            <a:r>
              <a:rPr lang="de-CH" sz="3600" dirty="0" smtClean="0"/>
              <a:t>          5 </a:t>
            </a:r>
            <a:r>
              <a:rPr lang="de-CH" sz="3600" dirty="0" err="1" smtClean="0"/>
              <a:t>barriques</a:t>
            </a:r>
            <a:r>
              <a:rPr lang="de-CH" sz="3600" dirty="0" smtClean="0"/>
              <a:t> </a:t>
            </a:r>
            <a:r>
              <a:rPr lang="de-CH" sz="3600" dirty="0"/>
              <a:t>per </a:t>
            </a:r>
            <a:r>
              <a:rPr lang="de-CH" sz="3600" dirty="0" err="1" smtClean="0"/>
              <a:t>l’affinamento</a:t>
            </a:r>
            <a:r>
              <a:rPr lang="de-CH" sz="3600" dirty="0" smtClean="0"/>
              <a:t> </a:t>
            </a:r>
            <a:r>
              <a:rPr lang="de-CH" sz="3600" dirty="0"/>
              <a:t>di </a:t>
            </a:r>
            <a:r>
              <a:rPr lang="de-CH" sz="3600" dirty="0" err="1" smtClean="0"/>
              <a:t>grappa</a:t>
            </a:r>
            <a:r>
              <a:rPr lang="de-CH" sz="3600" dirty="0" smtClean="0"/>
              <a:t> </a:t>
            </a:r>
            <a:r>
              <a:rPr lang="de-CH" sz="3600" dirty="0" err="1" smtClean="0"/>
              <a:t>indigena</a:t>
            </a:r>
            <a:r>
              <a:rPr lang="de-CH" sz="3600" dirty="0" smtClean="0"/>
              <a:t> </a:t>
            </a:r>
            <a:endParaRPr lang="it-CH" sz="3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20" y="4060065"/>
            <a:ext cx="3730578" cy="279793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20" y="1468796"/>
            <a:ext cx="3747823" cy="25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6948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33884" y="568789"/>
            <a:ext cx="9833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/>
              <a:t>Progetto </a:t>
            </a:r>
            <a:r>
              <a:rPr lang="it-CH" sz="4800" b="1" dirty="0" smtClean="0"/>
              <a:t>«Marchio Ticino – legno ticinese»</a:t>
            </a:r>
            <a:endParaRPr lang="it-CH" sz="4800" b="1" dirty="0"/>
          </a:p>
        </p:txBody>
      </p:sp>
      <p:sp>
        <p:nvSpPr>
          <p:cNvPr id="4" name="Segnaposto testo 5"/>
          <p:cNvSpPr txBox="1">
            <a:spLocks/>
          </p:cNvSpPr>
          <p:nvPr/>
        </p:nvSpPr>
        <p:spPr>
          <a:xfrm>
            <a:off x="1833884" y="2311998"/>
            <a:ext cx="6202533" cy="46618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sz="3600" dirty="0"/>
              <a:t>in collaborazione con </a:t>
            </a:r>
            <a:r>
              <a:rPr lang="it-CH" sz="3600" dirty="0" smtClean="0"/>
              <a:t>UCT e </a:t>
            </a:r>
            <a:r>
              <a:rPr lang="it-CH" sz="3600" dirty="0" err="1" smtClean="0"/>
              <a:t>Alpinavera</a:t>
            </a:r>
            <a:endParaRPr lang="it-CH" sz="3600" dirty="0"/>
          </a:p>
          <a:p>
            <a:r>
              <a:rPr lang="de-CH" sz="3600" dirty="0" err="1" smtClean="0"/>
              <a:t>Eseguito</a:t>
            </a:r>
            <a:r>
              <a:rPr lang="de-CH" sz="3600" dirty="0" smtClean="0"/>
              <a:t> </a:t>
            </a:r>
            <a:r>
              <a:rPr lang="de-CH" sz="3600" dirty="0" err="1" smtClean="0"/>
              <a:t>test</a:t>
            </a:r>
            <a:r>
              <a:rPr lang="de-CH" sz="3600" dirty="0" smtClean="0"/>
              <a:t> </a:t>
            </a:r>
            <a:r>
              <a:rPr lang="de-CH" sz="3600" dirty="0" err="1" smtClean="0"/>
              <a:t>pratico</a:t>
            </a:r>
            <a:r>
              <a:rPr lang="de-CH" sz="3600" dirty="0" smtClean="0"/>
              <a:t> in </a:t>
            </a:r>
            <a:r>
              <a:rPr lang="de-CH" sz="3600" dirty="0" err="1" smtClean="0"/>
              <a:t>bosco</a:t>
            </a:r>
            <a:r>
              <a:rPr lang="de-CH" sz="3600" dirty="0" smtClean="0"/>
              <a:t> </a:t>
            </a:r>
            <a:r>
              <a:rPr lang="de-CH" sz="3600" dirty="0" err="1" smtClean="0"/>
              <a:t>con</a:t>
            </a:r>
            <a:r>
              <a:rPr lang="de-CH" sz="3600" dirty="0" smtClean="0"/>
              <a:t> </a:t>
            </a:r>
            <a:r>
              <a:rPr lang="de-CH" sz="3600" dirty="0" err="1" smtClean="0"/>
              <a:t>Alpinavera</a:t>
            </a:r>
            <a:r>
              <a:rPr lang="de-CH" sz="3600" dirty="0" smtClean="0"/>
              <a:t> per </a:t>
            </a:r>
            <a:r>
              <a:rPr lang="de-CH" sz="3600" dirty="0" err="1" smtClean="0"/>
              <a:t>definire</a:t>
            </a:r>
            <a:r>
              <a:rPr lang="de-CH" sz="3600" dirty="0" smtClean="0"/>
              <a:t> i </a:t>
            </a:r>
            <a:r>
              <a:rPr lang="de-CH" sz="3600" dirty="0" err="1" smtClean="0"/>
              <a:t>processi</a:t>
            </a:r>
            <a:r>
              <a:rPr lang="de-CH" sz="3600" dirty="0" smtClean="0"/>
              <a:t> di </a:t>
            </a:r>
            <a:r>
              <a:rPr lang="de-CH" sz="3600" dirty="0" err="1" smtClean="0"/>
              <a:t>certificazione</a:t>
            </a:r>
            <a:endParaRPr lang="de-CH" sz="3600" dirty="0" smtClean="0"/>
          </a:p>
          <a:p>
            <a:r>
              <a:rPr lang="de-CH" sz="3600" dirty="0" err="1" smtClean="0"/>
              <a:t>Ratifica</a:t>
            </a:r>
            <a:r>
              <a:rPr lang="de-CH" sz="3600" dirty="0" smtClean="0"/>
              <a:t> del </a:t>
            </a:r>
            <a:r>
              <a:rPr lang="de-CH" sz="3600" dirty="0" err="1" smtClean="0"/>
              <a:t>processo</a:t>
            </a:r>
            <a:r>
              <a:rPr lang="de-CH" sz="3600" dirty="0" smtClean="0"/>
              <a:t> di </a:t>
            </a:r>
            <a:r>
              <a:rPr lang="de-CH" sz="3600" dirty="0" err="1" smtClean="0"/>
              <a:t>certificazione</a:t>
            </a:r>
            <a:r>
              <a:rPr lang="de-CH" sz="3600" dirty="0" smtClean="0"/>
              <a:t> per le </a:t>
            </a:r>
            <a:r>
              <a:rPr lang="de-CH" sz="3600" dirty="0" err="1" smtClean="0"/>
              <a:t>imprese</a:t>
            </a:r>
            <a:r>
              <a:rPr lang="de-CH" sz="3600" dirty="0" smtClean="0"/>
              <a:t> </a:t>
            </a:r>
            <a:r>
              <a:rPr lang="de-CH" sz="3600" dirty="0" err="1" smtClean="0"/>
              <a:t>forestali</a:t>
            </a:r>
            <a:r>
              <a:rPr lang="de-CH" sz="3600" dirty="0" smtClean="0"/>
              <a:t> </a:t>
            </a:r>
            <a:r>
              <a:rPr lang="de-CH" sz="3600" dirty="0" err="1" smtClean="0"/>
              <a:t>con</a:t>
            </a:r>
            <a:r>
              <a:rPr lang="de-CH" sz="3600" dirty="0" smtClean="0"/>
              <a:t> </a:t>
            </a:r>
            <a:r>
              <a:rPr lang="de-CH" sz="3600" dirty="0" err="1" smtClean="0"/>
              <a:t>Alpinavera</a:t>
            </a:r>
            <a:endParaRPr lang="de-CH" sz="3600" dirty="0" smtClean="0"/>
          </a:p>
          <a:p>
            <a:endParaRPr lang="it-CH" sz="3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417" y="2859309"/>
            <a:ext cx="4060372" cy="21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7343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33884" y="568789"/>
            <a:ext cx="983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/>
              <a:t>Progetto </a:t>
            </a:r>
            <a:r>
              <a:rPr lang="it-CH" sz="4800" b="1" dirty="0" smtClean="0"/>
              <a:t>«</a:t>
            </a:r>
            <a:r>
              <a:rPr lang="it-CH" sz="4800" b="1" dirty="0" err="1" smtClean="0"/>
              <a:t>Nanocoating</a:t>
            </a:r>
            <a:r>
              <a:rPr lang="it-CH" sz="4800" b="1" dirty="0" smtClean="0"/>
              <a:t> di Castagno»</a:t>
            </a:r>
            <a:endParaRPr lang="it-CH" sz="4800" b="1" dirty="0"/>
          </a:p>
        </p:txBody>
      </p:sp>
      <p:sp>
        <p:nvSpPr>
          <p:cNvPr id="4" name="Segnaposto testo 5"/>
          <p:cNvSpPr txBox="1">
            <a:spLocks/>
          </p:cNvSpPr>
          <p:nvPr/>
        </p:nvSpPr>
        <p:spPr>
          <a:xfrm>
            <a:off x="1562663" y="1785055"/>
            <a:ext cx="8108279" cy="496445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sz="3900" dirty="0"/>
              <a:t>in collaborazione con </a:t>
            </a:r>
            <a:r>
              <a:rPr lang="it-CH" sz="3900" dirty="0" smtClean="0"/>
              <a:t>la SUPSI  </a:t>
            </a:r>
          </a:p>
          <a:p>
            <a:pPr marL="0" indent="0">
              <a:buNone/>
            </a:pPr>
            <a:r>
              <a:rPr lang="it-CH" sz="3900" dirty="0"/>
              <a:t> </a:t>
            </a:r>
            <a:r>
              <a:rPr lang="it-CH" sz="3900" dirty="0" smtClean="0"/>
              <a:t>  Istituto dei Materiali</a:t>
            </a:r>
          </a:p>
          <a:p>
            <a:r>
              <a:rPr lang="de-CH" sz="3900" dirty="0" err="1" smtClean="0"/>
              <a:t>Progetto</a:t>
            </a:r>
            <a:r>
              <a:rPr lang="de-CH" sz="3900" dirty="0" smtClean="0"/>
              <a:t> di </a:t>
            </a:r>
            <a:r>
              <a:rPr lang="de-CH" sz="3900" dirty="0" err="1" smtClean="0"/>
              <a:t>idrofobizzazione</a:t>
            </a:r>
            <a:r>
              <a:rPr lang="de-CH" sz="3900" dirty="0" smtClean="0"/>
              <a:t> delle </a:t>
            </a:r>
          </a:p>
          <a:p>
            <a:pPr marL="0" indent="0">
              <a:buNone/>
            </a:pPr>
            <a:r>
              <a:rPr lang="de-CH" sz="3900" dirty="0"/>
              <a:t> </a:t>
            </a:r>
            <a:r>
              <a:rPr lang="de-CH" sz="3900" dirty="0" smtClean="0"/>
              <a:t> </a:t>
            </a:r>
            <a:r>
              <a:rPr lang="de-CH" sz="3900" dirty="0" err="1" smtClean="0"/>
              <a:t>cellule</a:t>
            </a:r>
            <a:r>
              <a:rPr lang="de-CH" sz="3900" dirty="0" smtClean="0"/>
              <a:t> </a:t>
            </a:r>
            <a:r>
              <a:rPr lang="de-CH" sz="3900" dirty="0" err="1" smtClean="0"/>
              <a:t>legnose</a:t>
            </a:r>
            <a:r>
              <a:rPr lang="de-CH" sz="3900" dirty="0" smtClean="0"/>
              <a:t> </a:t>
            </a:r>
            <a:r>
              <a:rPr lang="de-CH" sz="3900" dirty="0" err="1" smtClean="0"/>
              <a:t>tramite</a:t>
            </a:r>
            <a:r>
              <a:rPr lang="de-CH" sz="3900" dirty="0"/>
              <a:t> </a:t>
            </a:r>
            <a:r>
              <a:rPr lang="de-CH" sz="3900" dirty="0" err="1" smtClean="0"/>
              <a:t>nanocoating</a:t>
            </a:r>
            <a:endParaRPr lang="it-CH" sz="3900" dirty="0"/>
          </a:p>
          <a:p>
            <a:r>
              <a:rPr lang="de-CH" sz="3900" dirty="0" err="1" smtClean="0"/>
              <a:t>Eseguito</a:t>
            </a:r>
            <a:r>
              <a:rPr lang="de-CH" sz="3900" dirty="0" smtClean="0"/>
              <a:t> e </a:t>
            </a:r>
            <a:r>
              <a:rPr lang="de-CH" sz="3900" dirty="0" err="1" smtClean="0"/>
              <a:t>testato</a:t>
            </a:r>
            <a:r>
              <a:rPr lang="de-CH" sz="3900" dirty="0" smtClean="0"/>
              <a:t> </a:t>
            </a:r>
            <a:r>
              <a:rPr lang="de-CH" sz="3900" dirty="0" err="1" smtClean="0"/>
              <a:t>modello</a:t>
            </a:r>
            <a:r>
              <a:rPr lang="de-CH" sz="3900" dirty="0" smtClean="0"/>
              <a:t> di </a:t>
            </a:r>
            <a:r>
              <a:rPr lang="de-CH" sz="3900" dirty="0" err="1" smtClean="0"/>
              <a:t>doccia</a:t>
            </a:r>
            <a:r>
              <a:rPr lang="de-CH" sz="3900" dirty="0" smtClean="0"/>
              <a:t>        in </a:t>
            </a:r>
            <a:r>
              <a:rPr lang="de-CH" sz="3900" dirty="0" err="1" smtClean="0"/>
              <a:t>scala</a:t>
            </a:r>
            <a:r>
              <a:rPr lang="de-CH" sz="3900" dirty="0" smtClean="0"/>
              <a:t> 1:50 </a:t>
            </a:r>
          </a:p>
          <a:p>
            <a:r>
              <a:rPr lang="de-CH" sz="3900" dirty="0" err="1" smtClean="0"/>
              <a:t>dopo</a:t>
            </a:r>
            <a:r>
              <a:rPr lang="de-CH" sz="3900" dirty="0" smtClean="0"/>
              <a:t> </a:t>
            </a:r>
            <a:r>
              <a:rPr lang="de-CH" sz="3900" dirty="0" err="1" smtClean="0"/>
              <a:t>analisi</a:t>
            </a:r>
            <a:r>
              <a:rPr lang="de-CH" sz="3900" dirty="0" smtClean="0"/>
              <a:t> </a:t>
            </a:r>
            <a:r>
              <a:rPr lang="de-CH" sz="3900" dirty="0" err="1" smtClean="0"/>
              <a:t>dei</a:t>
            </a:r>
            <a:r>
              <a:rPr lang="de-CH" sz="3900" dirty="0" smtClean="0"/>
              <a:t> </a:t>
            </a:r>
            <a:r>
              <a:rPr lang="de-CH" sz="3900" dirty="0" err="1" smtClean="0"/>
              <a:t>risultati</a:t>
            </a:r>
            <a:r>
              <a:rPr lang="de-CH" sz="3900" dirty="0" smtClean="0"/>
              <a:t> è </a:t>
            </a:r>
            <a:r>
              <a:rPr lang="de-CH" sz="3900" dirty="0" err="1" smtClean="0"/>
              <a:t>prevista</a:t>
            </a:r>
            <a:r>
              <a:rPr lang="de-CH" sz="3900" dirty="0" smtClean="0"/>
              <a:t> la </a:t>
            </a:r>
            <a:r>
              <a:rPr lang="de-CH" sz="3900" dirty="0" err="1" smtClean="0"/>
              <a:t>messa</a:t>
            </a:r>
            <a:r>
              <a:rPr lang="de-CH" sz="3900" dirty="0" smtClean="0"/>
              <a:t> in </a:t>
            </a:r>
            <a:r>
              <a:rPr lang="de-CH" sz="3900" dirty="0" err="1" smtClean="0"/>
              <a:t>opera</a:t>
            </a:r>
            <a:r>
              <a:rPr lang="de-CH" sz="3900" dirty="0" smtClean="0"/>
              <a:t> di </a:t>
            </a:r>
            <a:r>
              <a:rPr lang="de-CH" sz="3900" dirty="0" err="1" smtClean="0"/>
              <a:t>un</a:t>
            </a:r>
            <a:r>
              <a:rPr lang="de-CH" sz="3900" dirty="0" smtClean="0"/>
              <a:t> </a:t>
            </a:r>
            <a:r>
              <a:rPr lang="de-CH" sz="3900" dirty="0" err="1" smtClean="0"/>
              <a:t>modello</a:t>
            </a:r>
            <a:r>
              <a:rPr lang="de-CH" sz="3900" dirty="0" smtClean="0"/>
              <a:t>                   in </a:t>
            </a:r>
            <a:r>
              <a:rPr lang="de-CH" sz="3900" dirty="0" err="1" smtClean="0"/>
              <a:t>scala</a:t>
            </a:r>
            <a:r>
              <a:rPr lang="de-CH" sz="3900" dirty="0" smtClean="0"/>
              <a:t> 1:1 </a:t>
            </a:r>
            <a:r>
              <a:rPr lang="de-CH" sz="3900" dirty="0" err="1" smtClean="0"/>
              <a:t>nel</a:t>
            </a:r>
            <a:r>
              <a:rPr lang="de-CH" sz="3900" dirty="0" smtClean="0"/>
              <a:t> 2021</a:t>
            </a:r>
          </a:p>
          <a:p>
            <a:pPr marL="0" indent="0">
              <a:buNone/>
            </a:pPr>
            <a:r>
              <a:rPr lang="de-CH" sz="3900" dirty="0" smtClean="0"/>
              <a:t> </a:t>
            </a:r>
          </a:p>
          <a:p>
            <a:endParaRPr lang="it-CH" sz="3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36552" y="3202553"/>
            <a:ext cx="4177654" cy="31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9268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33884" y="403219"/>
            <a:ext cx="983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/>
              <a:t>Progetto </a:t>
            </a:r>
            <a:r>
              <a:rPr lang="it-CH" sz="4800" b="1" dirty="0" smtClean="0"/>
              <a:t>«Borsa del legno online»</a:t>
            </a:r>
            <a:endParaRPr lang="it-CH" sz="4800" b="1" dirty="0"/>
          </a:p>
        </p:txBody>
      </p:sp>
      <p:sp>
        <p:nvSpPr>
          <p:cNvPr id="4" name="Segnaposto testo 5"/>
          <p:cNvSpPr txBox="1">
            <a:spLocks/>
          </p:cNvSpPr>
          <p:nvPr/>
        </p:nvSpPr>
        <p:spPr>
          <a:xfrm>
            <a:off x="1833884" y="818717"/>
            <a:ext cx="9035885" cy="39921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sz="3600" dirty="0" smtClean="0"/>
          </a:p>
          <a:p>
            <a:r>
              <a:rPr lang="de-CH" sz="3600" dirty="0" err="1" smtClean="0"/>
              <a:t>Messa</a:t>
            </a:r>
            <a:r>
              <a:rPr lang="de-CH" sz="3600" dirty="0" smtClean="0"/>
              <a:t> in </a:t>
            </a:r>
            <a:r>
              <a:rPr lang="de-CH" sz="3600" dirty="0" err="1" smtClean="0"/>
              <a:t>rete</a:t>
            </a:r>
            <a:r>
              <a:rPr lang="de-CH" sz="3600" dirty="0" smtClean="0"/>
              <a:t> e prime </a:t>
            </a:r>
            <a:r>
              <a:rPr lang="de-CH" sz="3600" dirty="0" err="1" smtClean="0"/>
              <a:t>inserzioni</a:t>
            </a:r>
            <a:r>
              <a:rPr lang="de-CH" sz="3600" dirty="0" smtClean="0"/>
              <a:t> </a:t>
            </a:r>
            <a:r>
              <a:rPr lang="de-CH" sz="3600" dirty="0" err="1" smtClean="0"/>
              <a:t>pubblicate</a:t>
            </a:r>
            <a:endParaRPr lang="de-CH" sz="3600" dirty="0"/>
          </a:p>
          <a:p>
            <a:pPr marL="0" indent="0">
              <a:buNone/>
            </a:pPr>
            <a:endParaRPr lang="de-CH" sz="3600" dirty="0" smtClean="0">
              <a:solidFill>
                <a:srgbClr val="FF0000"/>
              </a:solidFill>
            </a:endParaRPr>
          </a:p>
          <a:p>
            <a:endParaRPr lang="it-CH" sz="3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921" y="2878122"/>
            <a:ext cx="7084746" cy="397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43654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18385" y="377521"/>
            <a:ext cx="9833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 smtClean="0"/>
              <a:t>Progetto «XLAM -Design in Castagno e Robinia»</a:t>
            </a:r>
            <a:endParaRPr lang="it-CH" sz="4800" b="1" dirty="0"/>
          </a:p>
        </p:txBody>
      </p:sp>
      <p:sp>
        <p:nvSpPr>
          <p:cNvPr id="4" name="Segnaposto testo 5"/>
          <p:cNvSpPr txBox="1">
            <a:spLocks/>
          </p:cNvSpPr>
          <p:nvPr/>
        </p:nvSpPr>
        <p:spPr>
          <a:xfrm>
            <a:off x="1658261" y="2142484"/>
            <a:ext cx="5772849" cy="30512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3600" dirty="0" smtClean="0"/>
              <a:t>In </a:t>
            </a:r>
            <a:r>
              <a:rPr lang="de-CH" sz="3600" dirty="0" err="1" smtClean="0"/>
              <a:t>collaborazione</a:t>
            </a:r>
            <a:r>
              <a:rPr lang="de-CH" sz="3600" dirty="0" smtClean="0"/>
              <a:t> </a:t>
            </a:r>
            <a:r>
              <a:rPr lang="de-CH" sz="3600" dirty="0" err="1" smtClean="0"/>
              <a:t>con</a:t>
            </a:r>
            <a:r>
              <a:rPr lang="de-CH" sz="3600" dirty="0" smtClean="0"/>
              <a:t> la Haut </a:t>
            </a:r>
            <a:r>
              <a:rPr lang="de-CH" sz="3600" dirty="0" err="1" smtClean="0"/>
              <a:t>Ecole</a:t>
            </a:r>
            <a:r>
              <a:rPr lang="de-CH" sz="3600" dirty="0" smtClean="0"/>
              <a:t> </a:t>
            </a:r>
            <a:r>
              <a:rPr lang="de-CH" sz="3600" dirty="0" err="1" smtClean="0"/>
              <a:t>d’Ingegnerie</a:t>
            </a:r>
            <a:r>
              <a:rPr lang="de-CH" sz="3600" dirty="0" smtClean="0"/>
              <a:t> di </a:t>
            </a:r>
            <a:r>
              <a:rPr lang="de-CH" sz="3600" dirty="0" err="1" smtClean="0"/>
              <a:t>Yverdon</a:t>
            </a:r>
            <a:r>
              <a:rPr lang="de-CH" sz="3600" dirty="0" smtClean="0"/>
              <a:t> e </a:t>
            </a:r>
            <a:r>
              <a:rPr lang="de-CH" sz="3600" dirty="0" err="1" smtClean="0"/>
              <a:t>con</a:t>
            </a:r>
            <a:r>
              <a:rPr lang="de-CH" sz="3600" dirty="0" smtClean="0"/>
              <a:t> </a:t>
            </a:r>
            <a:r>
              <a:rPr lang="de-CH" sz="3600" dirty="0" err="1" smtClean="0"/>
              <a:t>l’impresa</a:t>
            </a:r>
            <a:r>
              <a:rPr lang="de-CH" sz="3600" dirty="0" smtClean="0"/>
              <a:t> </a:t>
            </a:r>
            <a:r>
              <a:rPr lang="de-CH" sz="3600" dirty="0" err="1"/>
              <a:t>multinazionale</a:t>
            </a:r>
            <a:r>
              <a:rPr lang="de-CH" sz="3600" dirty="0"/>
              <a:t> del legno                  JPF –</a:t>
            </a:r>
            <a:r>
              <a:rPr lang="de-CH" sz="3600" dirty="0" err="1"/>
              <a:t>Ducret</a:t>
            </a:r>
            <a:r>
              <a:rPr lang="de-CH" sz="3600" dirty="0"/>
              <a:t> </a:t>
            </a:r>
            <a:endParaRPr lang="de-CH" sz="3600" dirty="0" smtClean="0"/>
          </a:p>
          <a:p>
            <a:r>
              <a:rPr lang="de-CH" sz="3600" dirty="0" err="1" smtClean="0"/>
              <a:t>Progetto</a:t>
            </a:r>
            <a:r>
              <a:rPr lang="de-CH" sz="3600" dirty="0" smtClean="0"/>
              <a:t> </a:t>
            </a:r>
            <a:r>
              <a:rPr lang="de-CH" sz="3600" dirty="0" err="1" smtClean="0"/>
              <a:t>inoltrato</a:t>
            </a:r>
            <a:r>
              <a:rPr lang="de-CH" sz="3600" dirty="0" smtClean="0"/>
              <a:t> </a:t>
            </a:r>
            <a:r>
              <a:rPr lang="de-CH" sz="3600" dirty="0" err="1" smtClean="0"/>
              <a:t>all’UFAM</a:t>
            </a:r>
            <a:r>
              <a:rPr lang="de-CH" sz="3600" dirty="0" smtClean="0"/>
              <a:t> per </a:t>
            </a:r>
            <a:r>
              <a:rPr lang="de-CH" sz="3600" dirty="0" err="1" smtClean="0"/>
              <a:t>il</a:t>
            </a:r>
            <a:r>
              <a:rPr lang="de-CH" sz="3600" dirty="0" smtClean="0"/>
              <a:t> </a:t>
            </a:r>
            <a:r>
              <a:rPr lang="de-CH" sz="3600" dirty="0" err="1" smtClean="0"/>
              <a:t>finanziamento</a:t>
            </a:r>
            <a:r>
              <a:rPr lang="de-CH" sz="3600" dirty="0"/>
              <a:t> </a:t>
            </a:r>
            <a:r>
              <a:rPr lang="de-CH" sz="3600" dirty="0" smtClean="0"/>
              <a:t>della </a:t>
            </a:r>
            <a:r>
              <a:rPr lang="de-CH" sz="3600" dirty="0" err="1" smtClean="0"/>
              <a:t>produzione</a:t>
            </a:r>
            <a:r>
              <a:rPr lang="de-CH" sz="3600" dirty="0" smtClean="0"/>
              <a:t> e </a:t>
            </a:r>
            <a:r>
              <a:rPr lang="de-CH" sz="3600" dirty="0" err="1" smtClean="0"/>
              <a:t>dei</a:t>
            </a:r>
            <a:r>
              <a:rPr lang="de-CH" sz="3600" dirty="0" smtClean="0"/>
              <a:t> </a:t>
            </a:r>
            <a:r>
              <a:rPr lang="de-CH" sz="3600" dirty="0" err="1" smtClean="0"/>
              <a:t>test</a:t>
            </a:r>
            <a:r>
              <a:rPr lang="de-CH" sz="3600" dirty="0" smtClean="0"/>
              <a:t> di </a:t>
            </a:r>
            <a:r>
              <a:rPr lang="de-CH" sz="3600" dirty="0" err="1" smtClean="0"/>
              <a:t>laboratorio</a:t>
            </a:r>
            <a:endParaRPr lang="it-CH" sz="3600" dirty="0"/>
          </a:p>
        </p:txBody>
      </p:sp>
      <p:pic>
        <p:nvPicPr>
          <p:cNvPr id="8" name="Immagine 7" descr="C:\Users\Danilo\Desktop\BPS_schem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10" y="1751878"/>
            <a:ext cx="4760890" cy="225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C:\Users\Danilo\Desktop\BSP_federlegno.c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77" y="4261903"/>
            <a:ext cx="3704823" cy="2596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000288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2097676" y="1197734"/>
            <a:ext cx="87598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>
                <a:solidFill>
                  <a:srgbClr val="0070C0"/>
                </a:solidFill>
              </a:rPr>
              <a:t>6.  Rendiconti</a:t>
            </a:r>
          </a:p>
          <a:p>
            <a:endParaRPr lang="de-CH" sz="4800" b="1" dirty="0">
              <a:solidFill>
                <a:srgbClr val="0070C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CH" sz="4000" dirty="0" err="1"/>
              <a:t>Consuntivi</a:t>
            </a:r>
            <a:r>
              <a:rPr lang="de-CH" sz="4000" dirty="0"/>
              <a:t> </a:t>
            </a:r>
            <a:r>
              <a:rPr lang="de-CH" sz="4000" dirty="0" smtClean="0"/>
              <a:t>2020</a:t>
            </a:r>
            <a:endParaRPr lang="de-CH" sz="40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de-CH" sz="4000" dirty="0" err="1"/>
              <a:t>Preventivi</a:t>
            </a:r>
            <a:r>
              <a:rPr lang="de-CH" sz="4000" dirty="0"/>
              <a:t> </a:t>
            </a:r>
            <a:r>
              <a:rPr lang="de-CH" sz="4000" dirty="0" smtClean="0"/>
              <a:t> 2021</a:t>
            </a:r>
            <a:endParaRPr lang="it-CH" sz="4000" dirty="0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53AED7DD-A34F-4DB0-91F2-891345292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94" y="3272589"/>
            <a:ext cx="5407506" cy="35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12427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96134"/>
              </p:ext>
            </p:extLst>
          </p:nvPr>
        </p:nvGraphicFramePr>
        <p:xfrm>
          <a:off x="1496292" y="3"/>
          <a:ext cx="10695708" cy="685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9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0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27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27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3621">
                <a:tc>
                  <a:txBody>
                    <a:bodyPr/>
                    <a:lstStyle/>
                    <a:p>
                      <a:pPr algn="l" fontAlgn="b"/>
                      <a:endParaRPr lang="it-CH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2000" b="1" u="none" strike="noStrike" dirty="0">
                          <a:effectLst/>
                        </a:rPr>
                        <a:t>PREVENTIVO 20</a:t>
                      </a:r>
                      <a:endParaRPr lang="it-CH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2000" b="1" u="none" strike="noStrike" dirty="0">
                          <a:effectLst/>
                        </a:rPr>
                        <a:t>CONSUNTIVO 20</a:t>
                      </a:r>
                      <a:endParaRPr lang="it-CH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2000" b="1" u="none" strike="noStrike" dirty="0">
                          <a:effectLst/>
                        </a:rPr>
                        <a:t>PREV. 21</a:t>
                      </a:r>
                      <a:endParaRPr lang="it-CH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922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Mandato Canton Ticino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</a:t>
                      </a:r>
                      <a:r>
                        <a:rPr lang="de-CH" sz="2000" baseline="0" dirty="0"/>
                        <a:t>     150’000</a:t>
                      </a:r>
                      <a:endParaRPr lang="it-CH" sz="2000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150’000</a:t>
                      </a:r>
                      <a:endParaRPr lang="it-CH" sz="2000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160’000</a:t>
                      </a:r>
                      <a:endParaRPr lang="it-CH" sz="2000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922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Mandato Confederazione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25’000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49’304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</a:t>
                      </a:r>
                      <a:r>
                        <a:rPr lang="de-CH" sz="2000" dirty="0" smtClean="0"/>
                        <a:t>50’000*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922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Mandato Lignum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15’000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15’000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15’000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922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Incasso tasse sociali 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7’000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6’000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6’000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922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Partecipazione ERS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2’000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2’500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2’500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922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Gestione Fondo corsi apprendisti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5’000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9’500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7’500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922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Gestione Fondo del Legno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4’000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4’000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4’000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0922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Gestione segreteria AFT e Pentathlon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2’000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2’000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2’000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0922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Pubblicità Forestaviva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</a:t>
                      </a:r>
                      <a:r>
                        <a:rPr lang="de-CH" sz="2000" baseline="0" dirty="0"/>
                        <a:t>  9’000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10’460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</a:t>
                      </a:r>
                      <a:r>
                        <a:rPr lang="de-CH" sz="2000" baseline="0" dirty="0"/>
                        <a:t>10’000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0922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Ricavi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da 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collaborazione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edit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baseline="0" dirty="0" err="1">
                          <a:effectLst/>
                          <a:latin typeface="+mn-lt"/>
                        </a:rPr>
                        <a:t>WaldCH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5’000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5’453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5’000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0922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Ricavi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da 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sostegno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Ass. per Forestaviva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4’000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6’300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5’000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0922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Ricavi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diversi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e 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interessi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attivi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2’115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64060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1" u="none" strike="noStrike" dirty="0">
                          <a:effectLst/>
                        </a:rPr>
                        <a:t>TOTALE RICAVI</a:t>
                      </a:r>
                      <a:endParaRPr lang="it-CH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="1" dirty="0"/>
                        <a:t>SFr.     228’000</a:t>
                      </a:r>
                      <a:endParaRPr lang="it-CH" sz="2000" b="1" dirty="0"/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="1" dirty="0"/>
                        <a:t>SFr.     262’632</a:t>
                      </a:r>
                      <a:endParaRPr lang="it-CH" sz="2000" b="1" dirty="0"/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="1" dirty="0"/>
                        <a:t>SFr.     267’000</a:t>
                      </a:r>
                      <a:endParaRPr lang="it-CH" sz="2000" b="1" dirty="0"/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8523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baseline="0" dirty="0" err="1">
                          <a:effectLst/>
                          <a:latin typeface="+mn-lt"/>
                        </a:rPr>
                        <a:t>Riserva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per </a:t>
                      </a:r>
                      <a:r>
                        <a:rPr lang="de-CH" sz="2000" b="0" i="0" u="none" strike="noStrike" baseline="0" dirty="0" err="1">
                          <a:effectLst/>
                          <a:latin typeface="+mn-lt"/>
                        </a:rPr>
                        <a:t>progetti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di </a:t>
                      </a:r>
                      <a:r>
                        <a:rPr lang="de-CH" sz="2000" b="0" i="0" u="none" strike="noStrike" baseline="0" dirty="0" err="1">
                          <a:effectLst/>
                          <a:latin typeface="+mn-lt"/>
                        </a:rPr>
                        <a:t>filiera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13’000</a:t>
                      </a:r>
                      <a:endParaRPr lang="it-CH" sz="2000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CH" sz="2000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</a:t>
                      </a:r>
                      <a:r>
                        <a:rPr lang="de-CH" sz="2000" baseline="0" dirty="0"/>
                        <a:t> </a:t>
                      </a:r>
                      <a:r>
                        <a:rPr lang="de-CH" sz="2000" dirty="0"/>
                        <a:t>13’000</a:t>
                      </a:r>
                      <a:endParaRPr lang="it-CH" sz="2000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640733">
                <a:tc>
                  <a:txBody>
                    <a:bodyPr/>
                    <a:lstStyle/>
                    <a:p>
                      <a:pPr algn="l" fontAlgn="b"/>
                      <a:endParaRPr lang="it-CH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="1" dirty="0"/>
                        <a:t>SFr.     241’000</a:t>
                      </a:r>
                      <a:endParaRPr lang="it-CH" sz="2000" b="1" dirty="0"/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  </a:t>
                      </a:r>
                      <a:endParaRPr lang="it-CH" sz="2000" dirty="0"/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="1" dirty="0"/>
                        <a:t>SFr.     280’000</a:t>
                      </a:r>
                      <a:endParaRPr lang="it-CH" sz="2000" b="1" dirty="0"/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543050" y="114300"/>
            <a:ext cx="2073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prstClr val="black"/>
                </a:solidFill>
              </a:rPr>
              <a:t>RICAVI (</a:t>
            </a:r>
            <a:r>
              <a:rPr lang="de-CH" sz="2000" b="1" dirty="0" err="1">
                <a:solidFill>
                  <a:prstClr val="black"/>
                </a:solidFill>
              </a:rPr>
              <a:t>arr</a:t>
            </a:r>
            <a:r>
              <a:rPr lang="de-CH" sz="2000" b="1" dirty="0">
                <a:solidFill>
                  <a:prstClr val="black"/>
                </a:solidFill>
              </a:rPr>
              <a:t>.)</a:t>
            </a:r>
            <a:endParaRPr lang="it-CH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9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1512915" y="864610"/>
          <a:ext cx="10679085" cy="4634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5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96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19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19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5751">
                <a:tc>
                  <a:txBody>
                    <a:bodyPr/>
                    <a:lstStyle/>
                    <a:p>
                      <a:pPr algn="ctr" fontAlgn="b"/>
                      <a:endParaRPr lang="it-CH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2000" b="1" u="none" strike="noStrike" dirty="0">
                          <a:effectLst/>
                        </a:rPr>
                        <a:t>PREVENTIVO 20</a:t>
                      </a:r>
                      <a:endParaRPr lang="it-CH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2000" b="1" u="none" strike="noStrike" dirty="0">
                          <a:effectLst/>
                        </a:rPr>
                        <a:t>CONSUNTIVO 20</a:t>
                      </a:r>
                      <a:endParaRPr lang="it-CH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2000" b="1" u="none" strike="noStrike" dirty="0">
                          <a:effectLst/>
                        </a:rPr>
                        <a:t>PREV.</a:t>
                      </a:r>
                      <a:r>
                        <a:rPr lang="it-CH" sz="2000" b="1" u="none" strike="noStrike" baseline="0" dirty="0">
                          <a:effectLst/>
                        </a:rPr>
                        <a:t> </a:t>
                      </a:r>
                      <a:r>
                        <a:rPr lang="it-CH" sz="2000" b="1" u="none" strike="noStrike" dirty="0">
                          <a:effectLst/>
                        </a:rPr>
                        <a:t>21 </a:t>
                      </a:r>
                      <a:endParaRPr lang="it-CH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Stipendi, oneri</a:t>
                      </a:r>
                      <a:r>
                        <a:rPr lang="it-CH" sz="2000" b="0" u="none" strike="noStrike" baseline="0" dirty="0">
                          <a:effectLst/>
                        </a:rPr>
                        <a:t> sociali e spese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 SFr.     </a:t>
                      </a:r>
                      <a:r>
                        <a:rPr lang="it-CH" sz="2000" b="0" u="none" strike="noStrike" baseline="0" dirty="0">
                          <a:effectLst/>
                        </a:rPr>
                        <a:t> </a:t>
                      </a:r>
                      <a:r>
                        <a:rPr lang="it-CH" sz="2000" b="0" u="none" strike="noStrike" dirty="0">
                          <a:effectLst/>
                        </a:rPr>
                        <a:t>142‘000 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143’993.50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148’000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Affitti, spese sede Rivera e assicurazioni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 SFr.        18‘000 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18’733.20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19’000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Assicurazioni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 SFr.          </a:t>
                      </a:r>
                      <a:r>
                        <a:rPr lang="it-CH" sz="2000" b="0" u="none" strike="noStrike" baseline="0" dirty="0">
                          <a:effectLst/>
                        </a:rPr>
                        <a:t>   6</a:t>
                      </a:r>
                      <a:r>
                        <a:rPr lang="it-CH" sz="2000" b="0" u="none" strike="noStrike" dirty="0">
                          <a:effectLst/>
                        </a:rPr>
                        <a:t>00 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  551.00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   600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Indennità Comitato</a:t>
                      </a:r>
                      <a:r>
                        <a:rPr lang="it-CH" sz="2000" b="0" u="none" strike="noStrike" baseline="0" dirty="0">
                          <a:effectLst/>
                        </a:rPr>
                        <a:t> e Assemblea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 SFr.        10‘000 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</a:t>
                      </a:r>
                      <a:r>
                        <a:rPr lang="de-CH" sz="2000" baseline="0" dirty="0"/>
                        <a:t>  8’841</a:t>
                      </a:r>
                      <a:r>
                        <a:rPr lang="de-CH" sz="2000" dirty="0"/>
                        <a:t>.35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11’000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Contabilità e revisione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 SFr.          5‘500 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5’449.60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5’500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Amministrazione ufficio e telefono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 SFr.          6’000 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6’245.75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        7’000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baseline="0" dirty="0" err="1">
                          <a:effectLst/>
                          <a:latin typeface="+mn-lt"/>
                        </a:rPr>
                        <a:t>Pubblicazione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baseline="0" dirty="0" err="1">
                          <a:effectLst/>
                          <a:latin typeface="+mn-lt"/>
                        </a:rPr>
                        <a:t>rivista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FORESTAVIVA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SFr.       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28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’000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</a:t>
                      </a:r>
                      <a:r>
                        <a:rPr lang="de-CH" sz="2000" baseline="0" dirty="0"/>
                        <a:t>     27’406.95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SFr. </a:t>
                      </a:r>
                      <a:r>
                        <a:rPr lang="de-CH" sz="2000" baseline="0" dirty="0"/>
                        <a:t>     32’500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Costi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LIGNUM per 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sito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web 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  <a:latin typeface="+mn-lt"/>
                        </a:rPr>
                        <a:t> SFr.          2’500 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  2’173.05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  2’000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Costi</a:t>
                      </a:r>
                      <a:r>
                        <a:rPr lang="it-CH" sz="2000" b="0" u="none" strike="noStrike" baseline="0" dirty="0">
                          <a:effectLst/>
                        </a:rPr>
                        <a:t> LIGNUM</a:t>
                      </a:r>
                      <a:r>
                        <a:rPr lang="it-CH" sz="2000" b="0" u="none" strike="noStrike" dirty="0">
                          <a:effectLst/>
                        </a:rPr>
                        <a:t> per traduzioni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SFr.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         1’500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  1’920.00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  1’500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Costi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per </a:t>
                      </a:r>
                      <a:r>
                        <a:rPr lang="de-CH" sz="2000" b="0" i="0" u="none" strike="noStrike" baseline="0" dirty="0" err="1">
                          <a:effectLst/>
                          <a:latin typeface="+mn-lt"/>
                        </a:rPr>
                        <a:t>concorso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PRIX LIGNUM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CH" sz="2000" b="0" u="none" strike="noStrike" dirty="0" err="1">
                          <a:effectLst/>
                          <a:latin typeface="+mn-lt"/>
                        </a:rPr>
                        <a:t>SFr</a:t>
                      </a:r>
                      <a:r>
                        <a:rPr lang="it-CH" sz="2000" b="0" u="none" strike="noStrike" dirty="0">
                          <a:effectLst/>
                          <a:latin typeface="+mn-lt"/>
                        </a:rPr>
                        <a:t>.</a:t>
                      </a:r>
                      <a:r>
                        <a:rPr lang="it-CH" sz="2000" b="0" u="none" strike="noStrike" baseline="0" dirty="0">
                          <a:effectLst/>
                          <a:latin typeface="+mn-lt"/>
                        </a:rPr>
                        <a:t>          3’0</a:t>
                      </a:r>
                      <a:r>
                        <a:rPr lang="it-CH" sz="2000" b="0" u="none" strike="noStrike" dirty="0">
                          <a:effectLst/>
                          <a:latin typeface="+mn-lt"/>
                        </a:rPr>
                        <a:t>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  1’433.90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CH" sz="2000" dirty="0">
                          <a:solidFill>
                            <a:schemeClr val="tx1"/>
                          </a:solidFill>
                        </a:rPr>
                        <a:t>SFr.       </a:t>
                      </a:r>
                      <a:r>
                        <a:rPr lang="de-CH" sz="2000">
                          <a:solidFill>
                            <a:schemeClr val="tx1"/>
                          </a:solidFill>
                        </a:rPr>
                        <a:t>1’500</a:t>
                      </a:r>
                      <a:endParaRPr lang="it-CH" sz="2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447601" y="971550"/>
            <a:ext cx="2056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prstClr val="black"/>
                </a:solidFill>
              </a:rPr>
              <a:t>  COSTI (</a:t>
            </a:r>
            <a:r>
              <a:rPr lang="de-CH" sz="2000" b="1" dirty="0" err="1">
                <a:solidFill>
                  <a:prstClr val="black"/>
                </a:solidFill>
              </a:rPr>
              <a:t>arr</a:t>
            </a:r>
            <a:r>
              <a:rPr lang="de-CH" sz="2000" b="1" dirty="0">
                <a:solidFill>
                  <a:prstClr val="black"/>
                </a:solidFill>
              </a:rPr>
              <a:t>.)</a:t>
            </a:r>
            <a:endParaRPr lang="it-CH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8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1571222" y="694083"/>
          <a:ext cx="10620778" cy="4291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3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0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3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32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3523">
                <a:tc>
                  <a:txBody>
                    <a:bodyPr/>
                    <a:lstStyle/>
                    <a:p>
                      <a:pPr algn="l" fontAlgn="b"/>
                      <a:endParaRPr lang="it-CH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2000" b="1" u="none" strike="noStrike" dirty="0">
                          <a:effectLst/>
                        </a:rPr>
                        <a:t>PREVENTIVO 20</a:t>
                      </a:r>
                      <a:endParaRPr lang="it-CH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2000" b="1" u="none" strike="noStrike" dirty="0">
                          <a:effectLst/>
                        </a:rPr>
                        <a:t>CONSUNTIVO 20</a:t>
                      </a:r>
                      <a:endParaRPr lang="it-CH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2000" b="1" u="none" strike="noStrike" dirty="0">
                          <a:effectLst/>
                        </a:rPr>
                        <a:t>PREV. 21</a:t>
                      </a:r>
                      <a:endParaRPr lang="it-CH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331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Costi</a:t>
                      </a:r>
                      <a:r>
                        <a:rPr lang="it-CH" sz="2000" b="0" u="none" strike="noStrike" baseline="0" dirty="0">
                          <a:effectLst/>
                        </a:rPr>
                        <a:t> per c</a:t>
                      </a:r>
                      <a:r>
                        <a:rPr lang="it-CH" sz="2000" b="0" u="none" strike="noStrike" dirty="0">
                          <a:effectLst/>
                        </a:rPr>
                        <a:t>onsulenza per energia-legno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  <a:latin typeface="+mn-lt"/>
                        </a:rPr>
                        <a:t> SFr.          1’000 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aseline="0" dirty="0"/>
                        <a:t> SFr.       2’500.00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aseline="0" dirty="0"/>
                        <a:t> SFr.       2’500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714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Costi</a:t>
                      </a:r>
                      <a:r>
                        <a:rPr lang="it-CH" sz="2000" b="0" u="none" strike="noStrike" baseline="0" dirty="0">
                          <a:effectLst/>
                        </a:rPr>
                        <a:t> c</a:t>
                      </a:r>
                      <a:r>
                        <a:rPr lang="it-CH" sz="2000" b="0" u="none" strike="noStrike" dirty="0">
                          <a:effectLst/>
                        </a:rPr>
                        <a:t>onsulenza applicazioni del</a:t>
                      </a:r>
                      <a:r>
                        <a:rPr lang="it-CH" sz="2000" b="0" u="none" strike="noStrike" baseline="0" dirty="0">
                          <a:effectLst/>
                        </a:rPr>
                        <a:t> legno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  <a:latin typeface="+mn-lt"/>
                        </a:rPr>
                        <a:t> SFr.          1’000 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  2’500.00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  2’500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714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Costi</a:t>
                      </a:r>
                      <a:r>
                        <a:rPr lang="it-CH" sz="2000" b="0" u="none" strike="noStrike" baseline="0" dirty="0">
                          <a:effectLst/>
                        </a:rPr>
                        <a:t> per fiere</a:t>
                      </a:r>
                      <a:r>
                        <a:rPr lang="it-CH" sz="2000" b="0" u="none" strike="noStrike" dirty="0">
                          <a:effectLst/>
                        </a:rPr>
                        <a:t> e visite a tema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 SFr.          1’000 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  </a:t>
                      </a:r>
                      <a:r>
                        <a:rPr lang="de-CH" sz="2000" baseline="0" dirty="0"/>
                        <a:t>   624.75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 </a:t>
                      </a:r>
                      <a:r>
                        <a:rPr lang="it-CH" sz="2000" b="0" u="none" strike="noStrike" dirty="0" err="1">
                          <a:effectLst/>
                        </a:rPr>
                        <a:t>SFr</a:t>
                      </a:r>
                      <a:r>
                        <a:rPr lang="it-CH" sz="2000" b="0" u="none" strike="noStrike" dirty="0">
                          <a:effectLst/>
                        </a:rPr>
                        <a:t>.       2’500 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714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Costi</a:t>
                      </a:r>
                      <a:r>
                        <a:rPr lang="it-CH" sz="2000" b="0" u="none" strike="noStrike" baseline="0" dirty="0">
                          <a:effectLst/>
                        </a:rPr>
                        <a:t> di r</a:t>
                      </a:r>
                      <a:r>
                        <a:rPr lang="it-CH" sz="2000" b="0" u="none" strike="noStrike" dirty="0">
                          <a:effectLst/>
                        </a:rPr>
                        <a:t>appresentanza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 SFr.          1’500 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  1’918.30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 </a:t>
                      </a:r>
                      <a:r>
                        <a:rPr lang="it-CH" sz="2000" b="0" u="none" strike="noStrike" dirty="0" err="1">
                          <a:effectLst/>
                        </a:rPr>
                        <a:t>SFr</a:t>
                      </a:r>
                      <a:r>
                        <a:rPr lang="it-CH" sz="2000" b="0" u="none" strike="noStrike" dirty="0">
                          <a:effectLst/>
                        </a:rPr>
                        <a:t>.       2’000 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56034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Costi</a:t>
                      </a:r>
                      <a:r>
                        <a:rPr lang="it-CH" sz="2000" b="0" u="none" strike="noStrike" baseline="0" dirty="0">
                          <a:effectLst/>
                        </a:rPr>
                        <a:t> per p</a:t>
                      </a:r>
                      <a:r>
                        <a:rPr lang="it-CH" sz="2000" b="0" u="none" strike="noStrike" dirty="0">
                          <a:effectLst/>
                        </a:rPr>
                        <a:t>artecipazione alla</a:t>
                      </a:r>
                      <a:r>
                        <a:rPr lang="it-CH" sz="2000" b="0" u="none" strike="noStrike" baseline="0" dirty="0">
                          <a:effectLst/>
                        </a:rPr>
                        <a:t> fiera di</a:t>
                      </a:r>
                      <a:r>
                        <a:rPr lang="it-CH" sz="2000" b="0" u="none" strike="noStrike" dirty="0">
                          <a:effectLst/>
                        </a:rPr>
                        <a:t> Ticino</a:t>
                      </a:r>
                      <a:r>
                        <a:rPr lang="it-CH" sz="2000" b="0" u="none" strike="noStrike" baseline="0" dirty="0">
                          <a:effectLst/>
                        </a:rPr>
                        <a:t> I</a:t>
                      </a:r>
                      <a:r>
                        <a:rPr lang="it-CH" sz="2000" b="0" u="none" strike="noStrike" dirty="0">
                          <a:effectLst/>
                        </a:rPr>
                        <a:t>mpiantistica (2021 online)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-.--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-.--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100" baseline="0" dirty="0"/>
                        <a:t> </a:t>
                      </a:r>
                      <a:r>
                        <a:rPr lang="de-CH" sz="2000" baseline="0" dirty="0"/>
                        <a:t> SFr.      2’500</a:t>
                      </a:r>
                      <a:endParaRPr lang="it-CH" sz="11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4331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Sostegno Pentathlon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  <a:latin typeface="+mn-lt"/>
                        </a:rPr>
                        <a:t> -.-- 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  -.--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</a:t>
                      </a:r>
                      <a:r>
                        <a:rPr lang="de-CH" sz="2000" baseline="0" dirty="0"/>
                        <a:t> SFr.         500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4331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Sostegno </a:t>
                      </a:r>
                      <a:r>
                        <a:rPr lang="it-CH" sz="2000" b="0" u="none" strike="noStrike" dirty="0" err="1">
                          <a:effectLst/>
                        </a:rPr>
                        <a:t>Ass</a:t>
                      </a:r>
                      <a:r>
                        <a:rPr lang="it-CH" sz="2000" b="0" u="none" strike="noStrike" dirty="0">
                          <a:effectLst/>
                        </a:rPr>
                        <a:t>.</a:t>
                      </a:r>
                      <a:r>
                        <a:rPr lang="it-CH" sz="2000" b="0" u="none" strike="noStrike" baseline="0" dirty="0">
                          <a:effectLst/>
                        </a:rPr>
                        <a:t> Federate e div. di filiera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2000" b="0" i="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it-CH" sz="2000" b="0" u="none" strike="noStrike" dirty="0">
                          <a:effectLst/>
                          <a:latin typeface="+mn-lt"/>
                        </a:rPr>
                        <a:t>SFr.         </a:t>
                      </a:r>
                      <a:r>
                        <a:rPr lang="it-CH" sz="2000" b="0" u="none" strike="noStrike" baseline="0" dirty="0">
                          <a:effectLst/>
                          <a:latin typeface="+mn-lt"/>
                        </a:rPr>
                        <a:t>    5</a:t>
                      </a:r>
                      <a:r>
                        <a:rPr lang="it-CH" sz="2000" b="0" u="none" strike="noStrike" dirty="0">
                          <a:effectLst/>
                          <a:latin typeface="+mn-lt"/>
                        </a:rPr>
                        <a:t>00 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</a:t>
                      </a:r>
                      <a:r>
                        <a:rPr lang="de-CH" sz="2000" baseline="0" dirty="0"/>
                        <a:t> 1’232.80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 1’000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4331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Costi</a:t>
                      </a:r>
                      <a:r>
                        <a:rPr lang="it-CH" sz="2000" b="0" u="none" strike="noStrike" baseline="0" dirty="0">
                          <a:effectLst/>
                        </a:rPr>
                        <a:t> per s</a:t>
                      </a:r>
                      <a:r>
                        <a:rPr lang="it-CH" sz="2000" b="0" u="none" strike="noStrike" dirty="0">
                          <a:effectLst/>
                        </a:rPr>
                        <a:t>tampa e marketing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 SFr.          1’500 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  </a:t>
                      </a:r>
                      <a:r>
                        <a:rPr lang="de-CH" sz="2000" baseline="0" dirty="0"/>
                        <a:t>   588.20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SFr.      1’000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4331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Costi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per </a:t>
                      </a:r>
                      <a:r>
                        <a:rPr lang="de-CH" sz="2000" b="0" i="0" u="none" strike="noStrike" baseline="0" dirty="0" err="1">
                          <a:effectLst/>
                          <a:latin typeface="+mn-lt"/>
                        </a:rPr>
                        <a:t>a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bbonamento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baseline="0" dirty="0" err="1">
                          <a:effectLst/>
                          <a:latin typeface="+mn-lt"/>
                        </a:rPr>
                        <a:t>riviste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e </a:t>
                      </a:r>
                      <a:r>
                        <a:rPr lang="de-CH" sz="2000" b="0" i="0" u="none" strike="noStrike" baseline="0" dirty="0" err="1">
                          <a:effectLst/>
                          <a:latin typeface="+mn-lt"/>
                        </a:rPr>
                        <a:t>libri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SFr.          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  5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     620.00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SFr.         700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66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403975"/>
            <a:ext cx="2743200" cy="365125"/>
          </a:xfrm>
        </p:spPr>
        <p:txBody>
          <a:bodyPr/>
          <a:lstStyle/>
          <a:p>
            <a:fld id="{352322DF-F63F-4B84-9896-DDEFDF01A7E5}" type="slidenum">
              <a:rPr lang="it-CH" smtClean="0"/>
              <a:t>3</a:t>
            </a:fld>
            <a:endParaRPr lang="it-CH" dirty="0"/>
          </a:p>
        </p:txBody>
      </p:sp>
      <p:sp>
        <p:nvSpPr>
          <p:cNvPr id="15" name="TextBox 14"/>
          <p:cNvSpPr txBox="1"/>
          <p:nvPr/>
        </p:nvSpPr>
        <p:spPr>
          <a:xfrm>
            <a:off x="2312583" y="1241057"/>
            <a:ext cx="93833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it-CH" sz="4400" b="1" dirty="0">
                <a:solidFill>
                  <a:srgbClr val="0070C0"/>
                </a:solidFill>
              </a:rPr>
              <a:t>Apertura Assemblea 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it-CH" sz="4400" b="1" dirty="0">
                <a:solidFill>
                  <a:srgbClr val="0070C0"/>
                </a:solidFill>
              </a:rPr>
              <a:t>Nomina scrutatori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it-CH" sz="4400" b="1" dirty="0">
                <a:solidFill>
                  <a:srgbClr val="0070C0"/>
                </a:solidFill>
              </a:rPr>
              <a:t>Lettura e approvazione del verbale dell’Assemblea ordinaria </a:t>
            </a:r>
            <a:r>
              <a:rPr lang="it-CH" sz="4400" b="1" dirty="0" smtClean="0">
                <a:solidFill>
                  <a:srgbClr val="0070C0"/>
                </a:solidFill>
              </a:rPr>
              <a:t>online del</a:t>
            </a:r>
            <a:r>
              <a:rPr lang="it-CH" sz="4400" b="1" dirty="0">
                <a:solidFill>
                  <a:srgbClr val="0070C0"/>
                </a:solidFill>
              </a:rPr>
              <a:t/>
            </a:r>
            <a:br>
              <a:rPr lang="it-CH" sz="4400" b="1" dirty="0">
                <a:solidFill>
                  <a:srgbClr val="0070C0"/>
                </a:solidFill>
              </a:rPr>
            </a:br>
            <a:r>
              <a:rPr lang="it-CH" sz="4400" b="1" dirty="0" smtClean="0">
                <a:solidFill>
                  <a:srgbClr val="0070C0"/>
                </a:solidFill>
              </a:rPr>
              <a:t>30 novembre 2020</a:t>
            </a:r>
            <a:endParaRPr lang="it-CH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80456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1546169" y="204107"/>
          <a:ext cx="10645831" cy="60182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2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53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53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5364">
                <a:tc>
                  <a:txBody>
                    <a:bodyPr/>
                    <a:lstStyle/>
                    <a:p>
                      <a:pPr algn="l" fontAlgn="b"/>
                      <a:endParaRPr lang="it-CH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2000" b="1" u="none" strike="noStrike" dirty="0">
                          <a:effectLst/>
                        </a:rPr>
                        <a:t>PREVENTIVO 20</a:t>
                      </a:r>
                      <a:endParaRPr lang="it-CH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2000" b="1" u="none" strike="noStrike" dirty="0">
                          <a:effectLst/>
                        </a:rPr>
                        <a:t>CONSUNTIVO 20</a:t>
                      </a:r>
                      <a:endParaRPr lang="it-CH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2000" b="1" u="none" strike="noStrike" dirty="0">
                          <a:effectLst/>
                        </a:rPr>
                        <a:t>PREV.</a:t>
                      </a:r>
                      <a:r>
                        <a:rPr lang="it-CH" sz="2000" b="1" u="none" strike="noStrike" baseline="0" dirty="0">
                          <a:effectLst/>
                        </a:rPr>
                        <a:t> </a:t>
                      </a:r>
                      <a:r>
                        <a:rPr lang="it-CH" sz="2000" b="1" u="none" strike="noStrike" dirty="0">
                          <a:effectLst/>
                        </a:rPr>
                        <a:t>21</a:t>
                      </a:r>
                      <a:endParaRPr lang="it-CH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922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Costi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baseline="0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orso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S-</a:t>
                      </a:r>
                      <a:r>
                        <a:rPr lang="de-CH" sz="2000" b="0" i="0" u="none" strike="noStrike" baseline="0" dirty="0" err="1">
                          <a:effectLst/>
                          <a:latin typeface="+mn-lt"/>
                        </a:rPr>
                        <a:t>win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/ SUPSI Mendrisio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-.--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                    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-.--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SFr.       3’000                    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054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Progetto </a:t>
                      </a:r>
                      <a:r>
                        <a:rPr lang="it-CH" sz="2000" b="0" u="none" strike="noStrike" baseline="0" dirty="0">
                          <a:effectLst/>
                        </a:rPr>
                        <a:t>«Incollati </a:t>
                      </a:r>
                      <a:r>
                        <a:rPr lang="it-CH" sz="2000" b="0" u="none" strike="noStrike" dirty="0">
                          <a:effectLst/>
                        </a:rPr>
                        <a:t>di Castagno»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  <a:latin typeface="+mn-lt"/>
                        </a:rPr>
                        <a:t> SFr.       </a:t>
                      </a:r>
                      <a:r>
                        <a:rPr lang="it-CH" sz="2000" b="0" u="none" strike="noStrike" baseline="0" dirty="0">
                          <a:effectLst/>
                          <a:latin typeface="+mn-lt"/>
                        </a:rPr>
                        <a:t>13</a:t>
                      </a:r>
                      <a:r>
                        <a:rPr lang="it-CH" sz="2000" b="0" u="none" strike="noStrike" dirty="0">
                          <a:effectLst/>
                          <a:latin typeface="+mn-lt"/>
                        </a:rPr>
                        <a:t>'000 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19’589.50   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baseline="0" dirty="0"/>
                        <a:t> SFr.     14’000</a:t>
                      </a:r>
                      <a:r>
                        <a:rPr lang="de-CH" sz="2000" dirty="0"/>
                        <a:t>    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054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baseline="0" dirty="0" err="1">
                          <a:effectLst/>
                          <a:latin typeface="+mn-lt"/>
                        </a:rPr>
                        <a:t>Progetto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«</a:t>
                      </a:r>
                      <a:r>
                        <a:rPr lang="de-CH" sz="2000" b="0" i="0" u="none" strike="noStrike" baseline="0" dirty="0" err="1">
                          <a:effectLst/>
                          <a:latin typeface="+mn-lt"/>
                        </a:rPr>
                        <a:t>Botti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di  </a:t>
                      </a:r>
                      <a:r>
                        <a:rPr lang="de-CH" sz="2000" b="0" i="0" u="none" strike="noStrike" baseline="0" dirty="0" err="1">
                          <a:effectLst/>
                          <a:latin typeface="+mn-lt"/>
                        </a:rPr>
                        <a:t>Robinia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»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SFr.         3’500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  2’571.00    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  2’000</a:t>
                      </a:r>
                      <a:endParaRPr lang="it-CH" sz="2000" dirty="0"/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0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Progetto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«Marchio Ticino»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SFr.         1’500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  3’425.70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SFr.       4’000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0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Acc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. «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prog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. 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parete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in legno 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M.te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Lema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» 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-.--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</a:t>
                      </a:r>
                      <a:r>
                        <a:rPr lang="de-CH" sz="2000" baseline="0" dirty="0"/>
                        <a:t>       5’000.00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-.--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0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Progetto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SUPSI nano-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coating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SFr.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       1’000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</a:t>
                      </a:r>
                      <a:r>
                        <a:rPr lang="de-CH" sz="2000" dirty="0" err="1"/>
                        <a:t>SFr</a:t>
                      </a:r>
                      <a:r>
                        <a:rPr lang="de-CH" sz="2000" dirty="0"/>
                        <a:t>        2’000.00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SFr.       7’500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90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Progetto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«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Borsa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del Legno online»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SFr.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       5’000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  2’500.00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Sfr.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       1’000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90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Progetto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XLAM – Design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(UFAM)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SFr.        2’000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  </a:t>
                      </a:r>
                      <a:r>
                        <a:rPr lang="de-CH" sz="2000" baseline="0" dirty="0"/>
                        <a:t>   325.50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Sfr.       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2’000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90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Campagna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UFAM – 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biodiversità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in 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bosco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SFr.        1’000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SFr.          301.55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Sfr.        1’000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90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Campagna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UFAM – Legno 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Svizzero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SFr.        2’500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-.--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SFr.       1’500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2950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Ammortamento</a:t>
                      </a:r>
                      <a:r>
                        <a:rPr lang="it-CH" sz="2000" b="0" u="none" strike="noStrike" baseline="0" dirty="0">
                          <a:effectLst/>
                        </a:rPr>
                        <a:t> installazioni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                           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-.--</a:t>
                      </a:r>
                      <a:endParaRPr lang="it-CH" sz="2000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                           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675256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1" u="none" strike="noStrike" dirty="0">
                          <a:effectLst/>
                        </a:rPr>
                        <a:t>TOTALE COSTI</a:t>
                      </a:r>
                      <a:endParaRPr lang="it-CH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CH" sz="2000" b="1" i="0" u="none" strike="noStrike" dirty="0">
                          <a:effectLst/>
                          <a:latin typeface="+mn-lt"/>
                        </a:rPr>
                        <a:t>SFr.     253’600</a:t>
                      </a:r>
                      <a:endParaRPr lang="it-CH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</a:t>
                      </a:r>
                      <a:r>
                        <a:rPr lang="de-CH" sz="2000" b="1" baseline="0" dirty="0"/>
                        <a:t>SFr.    262’445.60</a:t>
                      </a:r>
                      <a:endParaRPr lang="it-CH" sz="2000" b="1" dirty="0"/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i="0" u="none" strike="noStrike" dirty="0">
                          <a:effectLst/>
                          <a:latin typeface="+mn-lt"/>
                        </a:rPr>
                        <a:t> SFr.</a:t>
                      </a:r>
                      <a:r>
                        <a:rPr lang="de-CH" sz="2000" b="1" i="0" u="none" strike="noStrike" baseline="0" dirty="0">
                          <a:effectLst/>
                          <a:latin typeface="+mn-lt"/>
                        </a:rPr>
                        <a:t>   279’800</a:t>
                      </a:r>
                      <a:endParaRPr lang="it-CH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75256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1" u="none" strike="noStrike" dirty="0">
                          <a:effectLst/>
                        </a:rPr>
                        <a:t>Utile/</a:t>
                      </a:r>
                      <a:r>
                        <a:rPr lang="it-CH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perdita</a:t>
                      </a:r>
                      <a:r>
                        <a:rPr lang="it-CH" sz="2000" b="1" u="none" strike="noStrike" baseline="0" dirty="0">
                          <a:effectLst/>
                        </a:rPr>
                        <a:t> d’esercizio</a:t>
                      </a:r>
                      <a:endParaRPr lang="it-CH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0" u="none" strike="noStrike" dirty="0">
                          <a:effectLst/>
                        </a:rPr>
                        <a:t> </a:t>
                      </a:r>
                      <a:r>
                        <a:rPr lang="it-CH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SFr.    -  12’600          </a:t>
                      </a:r>
                      <a:endParaRPr lang="it-CH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2000" dirty="0"/>
                        <a:t> </a:t>
                      </a:r>
                      <a:r>
                        <a:rPr lang="de-CH" sz="2000" b="1" baseline="0" dirty="0"/>
                        <a:t>SFr.</a:t>
                      </a:r>
                      <a:r>
                        <a:rPr lang="de-CH" sz="2000" b="1" dirty="0"/>
                        <a:t>            186.40</a:t>
                      </a:r>
                      <a:endParaRPr lang="it-CH" sz="2000" b="1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CH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SFr.          200</a:t>
                      </a:r>
                      <a:endParaRPr lang="it-CH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54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1795549" y="-2"/>
          <a:ext cx="10396451" cy="6515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7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6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23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i="0" u="none" strike="noStrike" dirty="0">
                          <a:effectLst/>
                          <a:latin typeface="+mn-lt"/>
                        </a:rPr>
                        <a:t>ATTIVI</a:t>
                      </a:r>
                      <a:endParaRPr lang="it-CH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it-CH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1" i="0" u="none" strike="noStrike" dirty="0">
                          <a:effectLst/>
                          <a:latin typeface="+mn-lt"/>
                        </a:rPr>
                        <a:t>Saldo</a:t>
                      </a:r>
                      <a:r>
                        <a:rPr lang="de-CH" sz="2000" b="1" i="0" u="none" strike="noStrike" baseline="0" dirty="0">
                          <a:effectLst/>
                          <a:latin typeface="+mn-lt"/>
                        </a:rPr>
                        <a:t> 2019</a:t>
                      </a:r>
                      <a:endParaRPr lang="it-CH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000" b="1" i="0" u="none" strike="noStrike" dirty="0">
                          <a:effectLst/>
                          <a:latin typeface="+mn-lt"/>
                        </a:rPr>
                        <a:t>Saldo</a:t>
                      </a:r>
                      <a:r>
                        <a:rPr lang="de-CH" sz="2000" b="1" i="0" u="none" strike="noStrike" baseline="0" dirty="0">
                          <a:effectLst/>
                          <a:latin typeface="+mn-lt"/>
                        </a:rPr>
                        <a:t> 2020</a:t>
                      </a:r>
                      <a:endParaRPr lang="it-CH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57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CCP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federlegno.ch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 SFr.   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132’497.90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 SFr.   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145’292.35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57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Debitori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SFr.      29’960.00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SFr.      12’945.65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57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Attivi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baseline="0" dirty="0" err="1">
                          <a:effectLst/>
                          <a:latin typeface="+mn-lt"/>
                        </a:rPr>
                        <a:t>transitori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 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                  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 SFr.              40.50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                  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57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Installazioni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e </a:t>
                      </a:r>
                      <a:r>
                        <a:rPr lang="de-CH" sz="2000" b="0" i="0" u="none" strike="noStrike" baseline="0" dirty="0" err="1">
                          <a:effectLst/>
                          <a:latin typeface="+mn-lt"/>
                        </a:rPr>
                        <a:t>impianti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 SFr.        1’200.00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 SFr.        3’739.55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7839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1" u="none" strike="noStrike" dirty="0">
                          <a:effectLst/>
                        </a:rPr>
                        <a:t>TOTALE ATTIVI</a:t>
                      </a:r>
                      <a:endParaRPr lang="it-CH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i="0" u="none" strike="noStrike" dirty="0">
                          <a:effectLst/>
                          <a:latin typeface="+mn-lt"/>
                        </a:rPr>
                        <a:t>  SFr.    163’657.90</a:t>
                      </a:r>
                      <a:endParaRPr lang="it-CH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i="0" u="none" strike="noStrike" dirty="0">
                          <a:effectLst/>
                          <a:latin typeface="+mn-lt"/>
                        </a:rPr>
                        <a:t>  SFr.    162’018.05</a:t>
                      </a:r>
                      <a:endParaRPr lang="it-CH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924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i="0" u="none" strike="noStrike" dirty="0">
                          <a:effectLst/>
                          <a:latin typeface="+mn-lt"/>
                        </a:rPr>
                        <a:t>PASSIVI</a:t>
                      </a:r>
                      <a:endParaRPr lang="it-CH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57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Capitale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federlegno.ch</a:t>
                      </a:r>
                      <a:endParaRPr lang="it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 SFr.      31’472.90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 SFr.      31’472.90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57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Fondo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riserva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progetti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futuri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 SFr.      51’201.05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 SFr.      51’201.05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57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Creditori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i="0" u="none" strike="noStrike" dirty="0">
                          <a:effectLst/>
                          <a:latin typeface="+mn-lt"/>
                        </a:rPr>
                        <a:t>  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SFr.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     48’195.00</a:t>
                      </a:r>
                      <a:endParaRPr lang="it-CH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i="0" u="none" strike="noStrike" dirty="0">
                          <a:effectLst/>
                          <a:latin typeface="+mn-lt"/>
                        </a:rPr>
                        <a:t>  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SFr.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     15’056.50</a:t>
                      </a:r>
                      <a:endParaRPr lang="it-CH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257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Transitori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passivi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 SFr.        5’012.75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257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Accantonamenti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diversi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 SFr.      30’500.00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 SFr.      56’800.00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2570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Utile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riportato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 SFr.        2’159.95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 SFr.        2’288.45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93462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1" u="none" strike="noStrike" dirty="0">
                          <a:effectLst/>
                        </a:rPr>
                        <a:t>TOTALE PASSIVI</a:t>
                      </a:r>
                      <a:endParaRPr lang="it-CH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i="0" u="none" strike="noStrike" dirty="0">
                          <a:effectLst/>
                          <a:latin typeface="+mn-lt"/>
                        </a:rPr>
                        <a:t>  SFr.   163’529.40</a:t>
                      </a:r>
                      <a:endParaRPr lang="it-CH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1" i="0" u="none" strike="noStrike" dirty="0">
                          <a:effectLst/>
                          <a:latin typeface="+mn-lt"/>
                        </a:rPr>
                        <a:t>  SFr.   161’831.65</a:t>
                      </a:r>
                      <a:endParaRPr lang="it-CH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6248"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Utile</a:t>
                      </a:r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2000" b="0" i="0" u="none" strike="noStrike" dirty="0" err="1">
                          <a:effectLst/>
                          <a:latin typeface="+mn-lt"/>
                        </a:rPr>
                        <a:t>d’esercizio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 SFr.      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    128.50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2000" b="0" i="0" u="none" strike="noStrike" dirty="0">
                          <a:effectLst/>
                          <a:latin typeface="+mn-lt"/>
                        </a:rPr>
                        <a:t>  SFr.      </a:t>
                      </a:r>
                      <a:r>
                        <a:rPr lang="de-CH" sz="2000" b="0" i="0" u="none" strike="noStrike" baseline="0" dirty="0">
                          <a:effectLst/>
                          <a:latin typeface="+mn-lt"/>
                        </a:rPr>
                        <a:t>     186.40</a:t>
                      </a:r>
                      <a:endParaRPr lang="it-CH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9976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effectLst/>
                          <a:latin typeface="+mn-lt"/>
                        </a:rPr>
                        <a:t>CCP</a:t>
                      </a:r>
                      <a:r>
                        <a:rPr lang="de-CH" sz="1400" b="0" i="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1400" b="0" i="0" u="none" strike="noStrike" baseline="0" dirty="0" err="1">
                          <a:effectLst/>
                          <a:latin typeface="+mn-lt"/>
                        </a:rPr>
                        <a:t>costi</a:t>
                      </a:r>
                      <a:r>
                        <a:rPr lang="de-CH" sz="1400" b="0" i="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1400" b="0" i="0" u="none" strike="noStrike" baseline="0" dirty="0" err="1">
                          <a:effectLst/>
                          <a:latin typeface="+mn-lt"/>
                        </a:rPr>
                        <a:t>formazione</a:t>
                      </a:r>
                      <a:r>
                        <a:rPr lang="de-CH" sz="1400" b="0" i="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1400" b="0" i="0" u="none" strike="noStrike" baseline="0" dirty="0" err="1">
                          <a:effectLst/>
                          <a:latin typeface="+mn-lt"/>
                        </a:rPr>
                        <a:t>selvicoltori</a:t>
                      </a:r>
                      <a:endParaRPr lang="it-CH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effectLst/>
                          <a:latin typeface="+mn-lt"/>
                        </a:rPr>
                        <a:t>  SFr.                </a:t>
                      </a:r>
                      <a:r>
                        <a:rPr lang="de-CH" sz="1400" b="0" i="0" u="none" strike="noStrike" baseline="0" dirty="0">
                          <a:effectLst/>
                          <a:latin typeface="+mn-lt"/>
                        </a:rPr>
                        <a:t>   61’689.55</a:t>
                      </a:r>
                      <a:endParaRPr lang="it-CH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effectLst/>
                          <a:latin typeface="+mn-lt"/>
                        </a:rPr>
                        <a:t>  SFr.                 445’377.70</a:t>
                      </a:r>
                      <a:endParaRPr lang="it-CH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9976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effectLst/>
                          <a:latin typeface="+mn-lt"/>
                        </a:rPr>
                        <a:t>CCP </a:t>
                      </a:r>
                      <a:r>
                        <a:rPr lang="de-CH" sz="1400" b="0" i="0" u="none" strike="noStrike" dirty="0" err="1">
                          <a:effectLst/>
                          <a:latin typeface="+mn-lt"/>
                        </a:rPr>
                        <a:t>fondo</a:t>
                      </a:r>
                      <a:r>
                        <a:rPr lang="de-CH" sz="14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CH" sz="1400" b="0" i="0" u="none" strike="noStrike" dirty="0" err="1">
                          <a:effectLst/>
                          <a:latin typeface="+mn-lt"/>
                        </a:rPr>
                        <a:t>aiuto</a:t>
                      </a:r>
                      <a:r>
                        <a:rPr lang="de-CH" sz="1400" b="0" i="0" u="none" strike="noStrike" dirty="0">
                          <a:effectLst/>
                          <a:latin typeface="+mn-lt"/>
                        </a:rPr>
                        <a:t> del legno CH</a:t>
                      </a:r>
                      <a:endParaRPr lang="it-CH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effectLst/>
                          <a:latin typeface="+mn-lt"/>
                        </a:rPr>
                        <a:t>  SFr.                 106’733.45</a:t>
                      </a:r>
                      <a:endParaRPr lang="it-CH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effectLst/>
                          <a:latin typeface="+mn-lt"/>
                        </a:rPr>
                        <a:t>  SFr.                 101’531.15</a:t>
                      </a:r>
                      <a:endParaRPr lang="it-CH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64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2995212" y="757560"/>
            <a:ext cx="905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 smtClean="0">
                <a:solidFill>
                  <a:srgbClr val="0070C0"/>
                </a:solidFill>
              </a:rPr>
              <a:t>7.	Nomine </a:t>
            </a:r>
            <a:r>
              <a:rPr lang="it-CH" sz="4800" b="1" dirty="0">
                <a:solidFill>
                  <a:srgbClr val="0070C0"/>
                </a:solidFill>
              </a:rPr>
              <a:t>statutarie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18" y="2187521"/>
            <a:ext cx="1571625" cy="2095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715" y="4404102"/>
            <a:ext cx="1875294" cy="187529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819" y="1600181"/>
            <a:ext cx="1571625" cy="20955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583" y="4544555"/>
            <a:ext cx="1571625" cy="20955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7284" y="1566450"/>
            <a:ext cx="1571625" cy="20955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0654" y="4102511"/>
            <a:ext cx="15716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10245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70200" y="311101"/>
            <a:ext cx="97923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6"/>
            </a:pPr>
            <a:endParaRPr lang="it-CH" sz="1100" b="1" dirty="0">
              <a:solidFill>
                <a:prstClr val="black"/>
              </a:solidFill>
            </a:endParaRPr>
          </a:p>
          <a:p>
            <a:r>
              <a:rPr lang="it-CH" sz="4400" b="1" dirty="0" smtClean="0">
                <a:solidFill>
                  <a:prstClr val="black"/>
                </a:solidFill>
              </a:rPr>
              <a:t>nomine del Comitato </a:t>
            </a:r>
            <a:r>
              <a:rPr lang="it-CH" sz="4400" b="1" dirty="0">
                <a:solidFill>
                  <a:prstClr val="black"/>
                </a:solidFill>
              </a:rPr>
              <a:t>Esecutivo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549" y="2608079"/>
            <a:ext cx="2664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 sz="2800" i="1" dirty="0"/>
              <a:t> </a:t>
            </a:r>
            <a:endParaRPr lang="it-CH" sz="2800" dirty="0"/>
          </a:p>
          <a:p>
            <a:endParaRPr lang="it-CH" sz="2800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41343" y="1673816"/>
            <a:ext cx="105853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600" dirty="0" err="1" smtClean="0"/>
              <a:t>Quest’anno</a:t>
            </a:r>
            <a:r>
              <a:rPr lang="de-CH" sz="3600" dirty="0" smtClean="0"/>
              <a:t> </a:t>
            </a:r>
            <a:r>
              <a:rPr lang="de-CH" sz="3600" dirty="0" err="1" smtClean="0"/>
              <a:t>giungono</a:t>
            </a:r>
            <a:r>
              <a:rPr lang="de-CH" sz="3600" dirty="0" smtClean="0"/>
              <a:t> a </a:t>
            </a:r>
            <a:r>
              <a:rPr lang="de-CH" sz="3600" dirty="0" err="1" smtClean="0"/>
              <a:t>scadenza</a:t>
            </a:r>
            <a:r>
              <a:rPr lang="de-CH" sz="3600" dirty="0" smtClean="0"/>
              <a:t> di </a:t>
            </a:r>
            <a:r>
              <a:rPr lang="de-CH" sz="3600" dirty="0" err="1" smtClean="0"/>
              <a:t>mandato</a:t>
            </a:r>
            <a:r>
              <a:rPr lang="de-CH" sz="3600" dirty="0"/>
              <a:t> </a:t>
            </a:r>
            <a:r>
              <a:rPr lang="de-CH" sz="3600" dirty="0" smtClean="0"/>
              <a:t>               3 </a:t>
            </a:r>
            <a:r>
              <a:rPr lang="de-CH" sz="3600" dirty="0" err="1" smtClean="0"/>
              <a:t>membri</a:t>
            </a:r>
            <a:r>
              <a:rPr lang="de-CH" sz="3600" dirty="0" smtClean="0"/>
              <a:t> del </a:t>
            </a:r>
            <a:r>
              <a:rPr lang="de-CH" sz="3600" dirty="0" err="1" smtClean="0"/>
              <a:t>Comitato</a:t>
            </a:r>
            <a:r>
              <a:rPr lang="de-CH" sz="3600" dirty="0" smtClean="0"/>
              <a:t> </a:t>
            </a:r>
            <a:r>
              <a:rPr lang="de-CH" sz="3600" dirty="0" err="1" smtClean="0"/>
              <a:t>Esecutivo</a:t>
            </a:r>
            <a:endParaRPr lang="de-CH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600" dirty="0" smtClean="0"/>
              <a:t>Per </a:t>
            </a:r>
            <a:r>
              <a:rPr lang="de-CH" sz="3600" dirty="0" err="1" smtClean="0"/>
              <a:t>facilitare</a:t>
            </a:r>
            <a:r>
              <a:rPr lang="de-CH" sz="3600" dirty="0" smtClean="0"/>
              <a:t> la </a:t>
            </a:r>
            <a:r>
              <a:rPr lang="de-CH" sz="3600" dirty="0" err="1" smtClean="0"/>
              <a:t>procedura</a:t>
            </a:r>
            <a:r>
              <a:rPr lang="de-CH" sz="3600" dirty="0" smtClean="0"/>
              <a:t> di </a:t>
            </a:r>
            <a:r>
              <a:rPr lang="de-CH" sz="3600" dirty="0" err="1" smtClean="0"/>
              <a:t>rinnovo</a:t>
            </a:r>
            <a:r>
              <a:rPr lang="de-CH" sz="3600" dirty="0" smtClean="0"/>
              <a:t> delle </a:t>
            </a:r>
            <a:r>
              <a:rPr lang="de-CH" sz="3600" dirty="0" err="1" smtClean="0"/>
              <a:t>cariche</a:t>
            </a:r>
            <a:r>
              <a:rPr lang="de-CH" sz="3600" dirty="0" smtClean="0"/>
              <a:t>, </a:t>
            </a:r>
            <a:r>
              <a:rPr lang="de-CH" sz="3600" dirty="0" err="1" smtClean="0"/>
              <a:t>il</a:t>
            </a:r>
            <a:r>
              <a:rPr lang="de-CH" sz="3600" dirty="0" smtClean="0"/>
              <a:t> CE </a:t>
            </a:r>
            <a:r>
              <a:rPr lang="de-CH" sz="3600" dirty="0" err="1" smtClean="0"/>
              <a:t>propone</a:t>
            </a:r>
            <a:r>
              <a:rPr lang="de-CH" sz="3600" dirty="0" smtClean="0"/>
              <a:t> all’ </a:t>
            </a:r>
            <a:r>
              <a:rPr lang="de-CH" sz="3600" dirty="0" err="1" smtClean="0"/>
              <a:t>Assemblea</a:t>
            </a:r>
            <a:r>
              <a:rPr lang="de-CH" sz="3600" dirty="0" smtClean="0"/>
              <a:t> di </a:t>
            </a:r>
            <a:r>
              <a:rPr lang="de-CH" sz="3600" dirty="0" err="1" smtClean="0"/>
              <a:t>uniformare</a:t>
            </a:r>
            <a:r>
              <a:rPr lang="de-CH" sz="3600" dirty="0" smtClean="0"/>
              <a:t> le </a:t>
            </a:r>
            <a:r>
              <a:rPr lang="de-CH" sz="3600" dirty="0" err="1" smtClean="0"/>
              <a:t>scadenze</a:t>
            </a:r>
            <a:r>
              <a:rPr lang="de-CH" sz="3600" dirty="0" smtClean="0"/>
              <a:t> di </a:t>
            </a:r>
            <a:r>
              <a:rPr lang="de-CH" sz="3600" dirty="0" err="1" smtClean="0"/>
              <a:t>mandato</a:t>
            </a:r>
            <a:r>
              <a:rPr lang="de-CH" sz="3600" dirty="0" smtClean="0"/>
              <a:t> valide per tutti i </a:t>
            </a:r>
            <a:r>
              <a:rPr lang="de-CH" sz="3600" dirty="0" err="1" smtClean="0"/>
              <a:t>membri</a:t>
            </a:r>
            <a:endParaRPr lang="de-CH" sz="3600" dirty="0" smtClean="0"/>
          </a:p>
          <a:p>
            <a:endParaRPr lang="de-CH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3600" b="1" dirty="0" smtClean="0"/>
              <a:t>Si </a:t>
            </a:r>
            <a:r>
              <a:rPr lang="de-CH" sz="3600" b="1" dirty="0" err="1" smtClean="0"/>
              <a:t>chiede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pertanto</a:t>
            </a:r>
            <a:r>
              <a:rPr lang="de-CH" sz="3600" b="1" dirty="0" smtClean="0"/>
              <a:t> all’ </a:t>
            </a:r>
            <a:r>
              <a:rPr lang="de-CH" sz="3600" b="1" dirty="0" err="1" smtClean="0"/>
              <a:t>Assemblea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il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rinnovo</a:t>
            </a:r>
            <a:r>
              <a:rPr lang="de-CH" sz="3600" b="1" dirty="0" smtClean="0"/>
              <a:t> in </a:t>
            </a:r>
            <a:r>
              <a:rPr lang="de-CH" sz="3600" b="1" dirty="0" err="1" smtClean="0"/>
              <a:t>blocco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dell’attuale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Comitato</a:t>
            </a:r>
            <a:r>
              <a:rPr lang="de-CH" sz="3600" b="1" dirty="0" smtClean="0"/>
              <a:t> per </a:t>
            </a:r>
            <a:r>
              <a:rPr lang="de-CH" sz="3600" b="1" dirty="0" err="1" smtClean="0"/>
              <a:t>il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prossimo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quadriennio</a:t>
            </a:r>
            <a:endParaRPr lang="it-CH" sz="3600" b="1" dirty="0"/>
          </a:p>
        </p:txBody>
      </p:sp>
    </p:spTree>
    <p:extLst>
      <p:ext uri="{BB962C8B-B14F-4D97-AF65-F5344CB8AC3E}">
        <p14:creationId xmlns:p14="http://schemas.microsoft.com/office/powerpoint/2010/main" val="2229443436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5"/>
          <p:cNvSpPr>
            <a:spLocks noGrp="1"/>
          </p:cNvSpPr>
          <p:nvPr>
            <p:ph type="body" sz="half" idx="2"/>
          </p:nvPr>
        </p:nvSpPr>
        <p:spPr>
          <a:xfrm>
            <a:off x="1189469" y="883386"/>
            <a:ext cx="9689667" cy="482195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de-CH" sz="6000" b="1" dirty="0"/>
              <a:t>Grazie per l’attenzione!</a:t>
            </a:r>
          </a:p>
          <a:p>
            <a:pPr algn="ctr"/>
            <a:endParaRPr lang="de-CH" sz="6000" b="1" dirty="0"/>
          </a:p>
          <a:p>
            <a:pPr algn="ctr"/>
            <a:r>
              <a:rPr lang="de-CH" sz="6000" b="1" dirty="0"/>
              <a:t>Siete tutti</a:t>
            </a:r>
            <a:br>
              <a:rPr lang="de-CH" sz="6000" b="1" dirty="0"/>
            </a:br>
            <a:r>
              <a:rPr lang="de-CH" sz="6000" b="1" dirty="0"/>
              <a:t>invitati al rinfresco</a:t>
            </a:r>
          </a:p>
          <a:p>
            <a:pPr algn="ctr"/>
            <a:endParaRPr lang="it-CH" sz="6000" b="1" dirty="0"/>
          </a:p>
        </p:txBody>
      </p:sp>
    </p:spTree>
    <p:extLst>
      <p:ext uri="{BB962C8B-B14F-4D97-AF65-F5344CB8AC3E}">
        <p14:creationId xmlns:p14="http://schemas.microsoft.com/office/powerpoint/2010/main" val="209617190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3157944" y="1447235"/>
            <a:ext cx="58732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 startAt="4"/>
            </a:pPr>
            <a:r>
              <a:rPr lang="it-CH" sz="4800" b="1" dirty="0">
                <a:solidFill>
                  <a:srgbClr val="0070C0"/>
                </a:solidFill>
              </a:rPr>
              <a:t>Relazione del Presidente</a:t>
            </a:r>
          </a:p>
          <a:p>
            <a:endParaRPr lang="it-CH" sz="4800" b="1" dirty="0">
              <a:solidFill>
                <a:srgbClr val="0070C0"/>
              </a:solidFill>
            </a:endParaRPr>
          </a:p>
          <a:p>
            <a:endParaRPr lang="it-CH" sz="4800" b="1" dirty="0">
              <a:solidFill>
                <a:srgbClr val="0070C0"/>
              </a:solidFill>
            </a:endParaRPr>
          </a:p>
          <a:p>
            <a:r>
              <a:rPr lang="de-CH" sz="4800" b="1" dirty="0"/>
              <a:t>	</a:t>
            </a:r>
            <a:r>
              <a:rPr lang="de-CH" sz="4000" b="1" dirty="0"/>
              <a:t>ing. Michele Fürst</a:t>
            </a:r>
          </a:p>
        </p:txBody>
      </p:sp>
    </p:spTree>
    <p:extLst>
      <p:ext uri="{BB962C8B-B14F-4D97-AF65-F5344CB8AC3E}">
        <p14:creationId xmlns:p14="http://schemas.microsoft.com/office/powerpoint/2010/main" val="280176904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2962013" y="556368"/>
            <a:ext cx="7910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 startAt="5"/>
            </a:pPr>
            <a:r>
              <a:rPr lang="it-CH" sz="4800" b="1" dirty="0">
                <a:solidFill>
                  <a:srgbClr val="0070C0"/>
                </a:solidFill>
              </a:rPr>
              <a:t>Relazione attività </a:t>
            </a:r>
            <a:r>
              <a:rPr lang="it-CH" sz="4800" b="1" dirty="0" smtClean="0">
                <a:solidFill>
                  <a:srgbClr val="0070C0"/>
                </a:solidFill>
              </a:rPr>
              <a:t>e progetti 2020</a:t>
            </a:r>
          </a:p>
          <a:p>
            <a:r>
              <a:rPr lang="de-CH" sz="4800" b="1" dirty="0">
                <a:solidFill>
                  <a:srgbClr val="0070C0"/>
                </a:solidFill>
              </a:rPr>
              <a:t>	</a:t>
            </a:r>
            <a:r>
              <a:rPr lang="de-CH" sz="3600" b="1" dirty="0" smtClean="0"/>
              <a:t>Danilo Piccioli - </a:t>
            </a:r>
            <a:r>
              <a:rPr lang="de-CH" sz="3600" b="1" dirty="0" err="1" smtClean="0"/>
              <a:t>Direttore</a:t>
            </a:r>
            <a:endParaRPr lang="it-CH" sz="3600" b="1" dirty="0">
              <a:solidFill>
                <a:srgbClr val="0070C0"/>
              </a:solidFill>
            </a:endParaRPr>
          </a:p>
          <a:p>
            <a:endParaRPr lang="it-CH" sz="4800" b="1" dirty="0">
              <a:solidFill>
                <a:srgbClr val="0070C0"/>
              </a:solidFill>
            </a:endParaRPr>
          </a:p>
          <a:p>
            <a:endParaRPr lang="it-CH" sz="4800" b="1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57" y="3076414"/>
            <a:ext cx="6722820" cy="378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8432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69489" y="512103"/>
            <a:ext cx="983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/>
              <a:t>Consulenza di scala</a:t>
            </a:r>
          </a:p>
        </p:txBody>
      </p:sp>
      <p:sp>
        <p:nvSpPr>
          <p:cNvPr id="4" name="Segnaposto testo 5"/>
          <p:cNvSpPr txBox="1">
            <a:spLocks/>
          </p:cNvSpPr>
          <p:nvPr/>
        </p:nvSpPr>
        <p:spPr>
          <a:xfrm>
            <a:off x="1769489" y="1669655"/>
            <a:ext cx="5774310" cy="44740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sz="3600" dirty="0"/>
              <a:t>visite a imprese della filiera per un </a:t>
            </a:r>
            <a:r>
              <a:rPr lang="it-CH" sz="3600" b="1" dirty="0"/>
              <a:t>feed-back diretto dell’offerta </a:t>
            </a:r>
            <a:r>
              <a:rPr lang="it-CH" sz="3600" dirty="0"/>
              <a:t>legata ai singoli segmenti professionali</a:t>
            </a:r>
          </a:p>
          <a:p>
            <a:r>
              <a:rPr lang="de-CH" sz="3600" dirty="0"/>
              <a:t>incontri </a:t>
            </a:r>
            <a:r>
              <a:rPr lang="de-CH" sz="3600" dirty="0" err="1"/>
              <a:t>con</a:t>
            </a:r>
            <a:r>
              <a:rPr lang="de-CH" sz="3600" dirty="0"/>
              <a:t> i </a:t>
            </a:r>
            <a:r>
              <a:rPr lang="de-CH" sz="3600" dirty="0" err="1"/>
              <a:t>professionisti</a:t>
            </a:r>
            <a:r>
              <a:rPr lang="de-CH" sz="3600" dirty="0"/>
              <a:t> del legno per </a:t>
            </a:r>
            <a:r>
              <a:rPr lang="de-CH" sz="3600" dirty="0" err="1"/>
              <a:t>un</a:t>
            </a:r>
            <a:r>
              <a:rPr lang="de-CH" sz="3600" dirty="0"/>
              <a:t> </a:t>
            </a:r>
            <a:r>
              <a:rPr lang="de-CH" sz="3600" b="1" dirty="0" err="1"/>
              <a:t>feed-back</a:t>
            </a:r>
            <a:r>
              <a:rPr lang="de-CH" sz="3600" b="1" dirty="0"/>
              <a:t> </a:t>
            </a:r>
            <a:r>
              <a:rPr lang="de-CH" sz="3600" b="1" dirty="0" err="1"/>
              <a:t>diretto</a:t>
            </a:r>
            <a:r>
              <a:rPr lang="de-CH" sz="3600" b="1" dirty="0"/>
              <a:t> della </a:t>
            </a:r>
            <a:r>
              <a:rPr lang="de-CH" sz="3600" b="1" dirty="0" err="1"/>
              <a:t>domanda</a:t>
            </a:r>
            <a:r>
              <a:rPr lang="de-CH" sz="3600" dirty="0"/>
              <a:t> di prodotti e servizi della nostra filiera</a:t>
            </a:r>
            <a:endParaRPr lang="it-CH" sz="3600" dirty="0"/>
          </a:p>
          <a:p>
            <a:endParaRPr lang="it-CH" sz="3600" dirty="0"/>
          </a:p>
          <a:p>
            <a:pPr marL="0" indent="0">
              <a:buNone/>
            </a:pPr>
            <a:endParaRPr lang="it-CH" sz="3600" dirty="0"/>
          </a:p>
          <a:p>
            <a:endParaRPr lang="it-CH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53" y="512103"/>
            <a:ext cx="3342257" cy="2306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53" y="3741373"/>
            <a:ext cx="3442764" cy="2085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6089150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5"/>
          <p:cNvSpPr txBox="1">
            <a:spLocks/>
          </p:cNvSpPr>
          <p:nvPr/>
        </p:nvSpPr>
        <p:spPr>
          <a:xfrm>
            <a:off x="1725769" y="1786867"/>
            <a:ext cx="7006107" cy="45109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sz="3600" dirty="0"/>
              <a:t>con Unione Contadini e </a:t>
            </a:r>
            <a:r>
              <a:rPr lang="it-CH" sz="3600" dirty="0" err="1"/>
              <a:t>Alpinavera</a:t>
            </a:r>
            <a:r>
              <a:rPr lang="it-CH" sz="3600" dirty="0"/>
              <a:t> sul </a:t>
            </a:r>
            <a:r>
              <a:rPr lang="it-CH" sz="3600" dirty="0" smtClean="0"/>
              <a:t>tema </a:t>
            </a:r>
            <a:r>
              <a:rPr lang="it-CH" sz="3600" dirty="0"/>
              <a:t>«</a:t>
            </a:r>
            <a:r>
              <a:rPr lang="it-CH" sz="3600" b="1" dirty="0"/>
              <a:t>Marchio </a:t>
            </a:r>
            <a:r>
              <a:rPr lang="it-CH" sz="3600" b="1" dirty="0" smtClean="0"/>
              <a:t>Ticino» </a:t>
            </a:r>
            <a:r>
              <a:rPr lang="it-CH" sz="3600" dirty="0"/>
              <a:t>per il legname </a:t>
            </a:r>
            <a:r>
              <a:rPr lang="it-CH" sz="3600" dirty="0" smtClean="0"/>
              <a:t>indigeno</a:t>
            </a:r>
            <a:endParaRPr lang="it-CH" sz="3600" dirty="0"/>
          </a:p>
          <a:p>
            <a:r>
              <a:rPr lang="it-CH" sz="3600" dirty="0"/>
              <a:t>con </a:t>
            </a:r>
            <a:r>
              <a:rPr lang="it-CH" sz="3600" dirty="0" err="1" smtClean="0"/>
              <a:t>WaldSchweiz</a:t>
            </a:r>
            <a:r>
              <a:rPr lang="it-CH" sz="3600" dirty="0" smtClean="0"/>
              <a:t> e </a:t>
            </a:r>
            <a:r>
              <a:rPr lang="it-CH" sz="3600" dirty="0" err="1" smtClean="0"/>
              <a:t>Lignum</a:t>
            </a:r>
            <a:r>
              <a:rPr lang="it-CH" sz="3600" dirty="0" smtClean="0"/>
              <a:t> per la promozione del </a:t>
            </a:r>
            <a:r>
              <a:rPr lang="it-CH" sz="3600" b="1" dirty="0" smtClean="0"/>
              <a:t>«Legno Svizzero»</a:t>
            </a:r>
            <a:r>
              <a:rPr lang="it-CH" sz="3600" dirty="0" smtClean="0"/>
              <a:t>  </a:t>
            </a:r>
            <a:endParaRPr lang="it-CH" sz="3600" dirty="0"/>
          </a:p>
          <a:p>
            <a:r>
              <a:rPr lang="de-CH" sz="3600" dirty="0" err="1"/>
              <a:t>con</a:t>
            </a:r>
            <a:r>
              <a:rPr lang="de-CH" sz="3600" dirty="0"/>
              <a:t> </a:t>
            </a:r>
            <a:r>
              <a:rPr lang="de-CH" sz="3600" dirty="0" err="1"/>
              <a:t>l’UFAM</a:t>
            </a:r>
            <a:r>
              <a:rPr lang="de-CH" sz="3600" dirty="0"/>
              <a:t> per il </a:t>
            </a:r>
            <a:r>
              <a:rPr lang="de-CH" sz="3600" dirty="0" err="1"/>
              <a:t>mandato</a:t>
            </a:r>
            <a:r>
              <a:rPr lang="de-CH" sz="3600" dirty="0"/>
              <a:t> </a:t>
            </a:r>
            <a:r>
              <a:rPr lang="de-CH" sz="3600" dirty="0" err="1"/>
              <a:t>nazionale</a:t>
            </a:r>
            <a:r>
              <a:rPr lang="de-CH" sz="3600" dirty="0"/>
              <a:t> </a:t>
            </a:r>
            <a:r>
              <a:rPr lang="de-CH" sz="3600" b="1" dirty="0"/>
              <a:t>«</a:t>
            </a:r>
            <a:r>
              <a:rPr lang="de-CH" sz="3600" b="1" dirty="0" err="1"/>
              <a:t>Wissentransfer</a:t>
            </a:r>
            <a:r>
              <a:rPr lang="de-CH" sz="3600" b="1" dirty="0"/>
              <a:t>»</a:t>
            </a:r>
            <a:endParaRPr lang="it-CH" sz="3600" b="1" dirty="0"/>
          </a:p>
          <a:p>
            <a:endParaRPr lang="it-CH" sz="3600" dirty="0"/>
          </a:p>
          <a:p>
            <a:pPr marL="0" indent="0">
              <a:buNone/>
            </a:pPr>
            <a:endParaRPr lang="it-CH" sz="3600" dirty="0"/>
          </a:p>
          <a:p>
            <a:endParaRPr lang="it-CH" sz="3600" dirty="0"/>
          </a:p>
        </p:txBody>
      </p:sp>
      <p:sp>
        <p:nvSpPr>
          <p:cNvPr id="7" name="TextBox 9"/>
          <p:cNvSpPr txBox="1"/>
          <p:nvPr/>
        </p:nvSpPr>
        <p:spPr>
          <a:xfrm>
            <a:off x="1725769" y="497209"/>
            <a:ext cx="983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/>
              <a:t>Collaborazioni di </a:t>
            </a:r>
            <a:r>
              <a:rPr lang="it-CH" sz="4800" b="1" dirty="0" smtClean="0"/>
              <a:t>rete 1</a:t>
            </a:r>
            <a:endParaRPr lang="it-CH" sz="48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73" y="5645627"/>
            <a:ext cx="2602894" cy="652142"/>
          </a:xfrm>
          <a:prstGeom prst="rect">
            <a:avLst/>
          </a:prstGeom>
        </p:spPr>
      </p:pic>
      <p:pic>
        <p:nvPicPr>
          <p:cNvPr id="6" name="Immagine 4">
            <a:extLst>
              <a:ext uri="{FF2B5EF4-FFF2-40B4-BE49-F238E27FC236}">
                <a16:creationId xmlns="" xmlns:a16="http://schemas.microsoft.com/office/drawing/2014/main" id="{BEE788E0-A091-4D49-A75D-974A916BE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096" y="497209"/>
            <a:ext cx="2945554" cy="29455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180" y="2871243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6668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5"/>
          <p:cNvSpPr txBox="1">
            <a:spLocks/>
          </p:cNvSpPr>
          <p:nvPr/>
        </p:nvSpPr>
        <p:spPr>
          <a:xfrm>
            <a:off x="1725769" y="1650126"/>
            <a:ext cx="7006107" cy="49522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3600" dirty="0"/>
              <a:t>collaborazione editoriale con le riviste svizzere </a:t>
            </a:r>
            <a:r>
              <a:rPr lang="de-CH" sz="3600" b="1" dirty="0"/>
              <a:t>«Wald und Holz» </a:t>
            </a:r>
            <a:r>
              <a:rPr lang="de-CH" sz="3600" dirty="0"/>
              <a:t>e</a:t>
            </a:r>
            <a:r>
              <a:rPr lang="de-CH" sz="3600" b="1" dirty="0"/>
              <a:t> «La </a:t>
            </a:r>
            <a:r>
              <a:rPr lang="de-CH" sz="3600" b="1" dirty="0" err="1"/>
              <a:t>Fôret</a:t>
            </a:r>
            <a:r>
              <a:rPr lang="de-CH" sz="3600" b="1" dirty="0"/>
              <a:t>»</a:t>
            </a:r>
            <a:r>
              <a:rPr lang="de-CH" sz="3600" dirty="0"/>
              <a:t> </a:t>
            </a:r>
          </a:p>
          <a:p>
            <a:r>
              <a:rPr lang="de-CH" sz="3600" dirty="0"/>
              <a:t>collaborazione </a:t>
            </a:r>
            <a:r>
              <a:rPr lang="de-CH" sz="3600" dirty="0" err="1"/>
              <a:t>con</a:t>
            </a:r>
            <a:r>
              <a:rPr lang="de-CH" sz="3600" dirty="0"/>
              <a:t> SUPSI Lugano per </a:t>
            </a:r>
            <a:r>
              <a:rPr lang="de-CH" sz="3600" dirty="0" err="1" smtClean="0"/>
              <a:t>il</a:t>
            </a:r>
            <a:r>
              <a:rPr lang="de-CH" sz="3600" dirty="0" smtClean="0"/>
              <a:t> </a:t>
            </a:r>
            <a:r>
              <a:rPr lang="it-CH" sz="3600" dirty="0" smtClean="0"/>
              <a:t>progetto innovativo di «</a:t>
            </a:r>
            <a:r>
              <a:rPr lang="it-CH" sz="3600" b="1" dirty="0" err="1" smtClean="0"/>
              <a:t>nanocoating</a:t>
            </a:r>
            <a:r>
              <a:rPr lang="it-CH" sz="3600" b="1" dirty="0" smtClean="0"/>
              <a:t> con </a:t>
            </a:r>
            <a:r>
              <a:rPr lang="it-CH" sz="3600" b="1" dirty="0"/>
              <a:t>legno </a:t>
            </a:r>
            <a:r>
              <a:rPr lang="it-CH" sz="3600" b="1" dirty="0" smtClean="0"/>
              <a:t>indigeno»</a:t>
            </a:r>
            <a:endParaRPr lang="de-CH" sz="3600" b="1" dirty="0"/>
          </a:p>
          <a:p>
            <a:r>
              <a:rPr lang="de-CH" sz="3600" dirty="0"/>
              <a:t>collaborazione </a:t>
            </a:r>
            <a:r>
              <a:rPr lang="de-CH" sz="3600" dirty="0" err="1"/>
              <a:t>con</a:t>
            </a:r>
            <a:r>
              <a:rPr lang="de-CH" sz="3600" dirty="0"/>
              <a:t> </a:t>
            </a:r>
            <a:r>
              <a:rPr lang="de-CH" sz="3600" dirty="0" err="1" smtClean="0"/>
              <a:t>industrie</a:t>
            </a:r>
            <a:r>
              <a:rPr lang="de-CH" sz="3600" dirty="0" smtClean="0"/>
              <a:t> del legno </a:t>
            </a:r>
            <a:r>
              <a:rPr lang="de-CH" sz="3600" dirty="0" err="1" smtClean="0"/>
              <a:t>nazionali</a:t>
            </a:r>
            <a:r>
              <a:rPr lang="de-CH" sz="3600" dirty="0" smtClean="0"/>
              <a:t> per </a:t>
            </a:r>
            <a:r>
              <a:rPr lang="de-CH" sz="3600" dirty="0" err="1" smtClean="0"/>
              <a:t>il</a:t>
            </a:r>
            <a:r>
              <a:rPr lang="de-CH" sz="3600" dirty="0" smtClean="0"/>
              <a:t> </a:t>
            </a:r>
            <a:r>
              <a:rPr lang="de-CH" sz="3600" dirty="0" err="1" smtClean="0"/>
              <a:t>progetto</a:t>
            </a:r>
            <a:r>
              <a:rPr lang="de-CH" sz="3600" dirty="0" smtClean="0"/>
              <a:t> </a:t>
            </a:r>
            <a:r>
              <a:rPr lang="de-CH" sz="3600" b="1" dirty="0" smtClean="0"/>
              <a:t>«XLAM-Design» </a:t>
            </a:r>
            <a:r>
              <a:rPr lang="de-CH" sz="3600" dirty="0" smtClean="0"/>
              <a:t>in Castagno</a:t>
            </a:r>
            <a:endParaRPr lang="de-CH" sz="4000" b="1" dirty="0"/>
          </a:p>
          <a:p>
            <a:pPr marL="0" indent="0">
              <a:buNone/>
            </a:pPr>
            <a:endParaRPr lang="it-CH" sz="3600" dirty="0"/>
          </a:p>
          <a:p>
            <a:endParaRPr lang="it-CH" sz="3600" dirty="0"/>
          </a:p>
          <a:p>
            <a:pPr marL="0" indent="0">
              <a:buNone/>
            </a:pPr>
            <a:endParaRPr lang="it-CH" sz="3600" dirty="0"/>
          </a:p>
          <a:p>
            <a:endParaRPr lang="it-CH" sz="3600" dirty="0"/>
          </a:p>
        </p:txBody>
      </p:sp>
      <p:sp>
        <p:nvSpPr>
          <p:cNvPr id="7" name="TextBox 9"/>
          <p:cNvSpPr txBox="1"/>
          <p:nvPr/>
        </p:nvSpPr>
        <p:spPr>
          <a:xfrm>
            <a:off x="1725769" y="531076"/>
            <a:ext cx="983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/>
              <a:t>Collaborazioni di </a:t>
            </a:r>
            <a:r>
              <a:rPr lang="it-CH" sz="4800" b="1" dirty="0" smtClean="0"/>
              <a:t>rete 2</a:t>
            </a:r>
            <a:endParaRPr lang="it-CH" sz="48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733" y="1539658"/>
            <a:ext cx="2512921" cy="1553442"/>
          </a:xfrm>
          <a:prstGeom prst="rect">
            <a:avLst/>
          </a:prstGeom>
        </p:spPr>
      </p:pic>
      <p:pic>
        <p:nvPicPr>
          <p:cNvPr id="8" name="Immagine 5">
            <a:extLst>
              <a:ext uri="{FF2B5EF4-FFF2-40B4-BE49-F238E27FC236}">
                <a16:creationId xmlns="" xmlns:a16="http://schemas.microsoft.com/office/drawing/2014/main" id="{218ED98E-C284-4E84-A7A4-C71EF952C4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1"/>
          <a:stretch/>
        </p:blipFill>
        <p:spPr>
          <a:xfrm>
            <a:off x="8897733" y="3768841"/>
            <a:ext cx="3276600" cy="7147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056" y="5148537"/>
            <a:ext cx="3554273" cy="6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9160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5"/>
          <p:cNvSpPr txBox="1">
            <a:spLocks/>
          </p:cNvSpPr>
          <p:nvPr/>
        </p:nvSpPr>
        <p:spPr>
          <a:xfrm>
            <a:off x="1309511" y="1832768"/>
            <a:ext cx="7861148" cy="4401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it-CH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48353" y="500886"/>
            <a:ext cx="7183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4800" b="1" dirty="0"/>
              <a:t>Fiere e manifestazioni </a:t>
            </a:r>
            <a:r>
              <a:rPr lang="it-CH" sz="4800" b="1" dirty="0" smtClean="0"/>
              <a:t>2020</a:t>
            </a:r>
            <a:endParaRPr lang="it-CH" sz="48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2667" y="525619"/>
            <a:ext cx="4204952" cy="315371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34" y="1657147"/>
            <a:ext cx="2085694" cy="208569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565982" y="3958138"/>
            <a:ext cx="10049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 err="1" smtClean="0"/>
              <a:t>gennaio</a:t>
            </a:r>
            <a:r>
              <a:rPr lang="de-CH" sz="3600" dirty="0" smtClean="0"/>
              <a:t> 2020: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CH" sz="3600" dirty="0" err="1" smtClean="0"/>
              <a:t>Inaugurato</a:t>
            </a:r>
            <a:r>
              <a:rPr lang="de-CH" sz="3600" dirty="0" smtClean="0"/>
              <a:t> </a:t>
            </a:r>
            <a:r>
              <a:rPr lang="de-CH" sz="3600" dirty="0" err="1" smtClean="0"/>
              <a:t>il</a:t>
            </a:r>
            <a:r>
              <a:rPr lang="de-CH" sz="3600" dirty="0" smtClean="0"/>
              <a:t> </a:t>
            </a:r>
            <a:r>
              <a:rPr lang="de-CH" sz="3600" dirty="0" err="1" smtClean="0"/>
              <a:t>sentiero</a:t>
            </a:r>
            <a:r>
              <a:rPr lang="de-CH" sz="3600" dirty="0" smtClean="0"/>
              <a:t> del </a:t>
            </a:r>
            <a:r>
              <a:rPr lang="de-CH" sz="3600" dirty="0" err="1" smtClean="0"/>
              <a:t>progetto</a:t>
            </a:r>
            <a:r>
              <a:rPr lang="de-CH" sz="3600" dirty="0" smtClean="0"/>
              <a:t> </a:t>
            </a:r>
            <a:r>
              <a:rPr lang="de-CH" sz="3600" b="1" dirty="0" smtClean="0"/>
              <a:t>«legno e CO2»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CH" sz="3600" dirty="0" err="1" smtClean="0"/>
              <a:t>progettata</a:t>
            </a:r>
            <a:r>
              <a:rPr lang="de-CH" sz="3600" dirty="0" smtClean="0"/>
              <a:t> la </a:t>
            </a:r>
            <a:r>
              <a:rPr lang="de-CH" sz="3600" dirty="0" err="1" smtClean="0"/>
              <a:t>postazione</a:t>
            </a:r>
            <a:r>
              <a:rPr lang="de-CH" sz="3600" dirty="0" smtClean="0"/>
              <a:t> </a:t>
            </a:r>
            <a:r>
              <a:rPr lang="de-CH" sz="3600" b="1" dirty="0" smtClean="0"/>
              <a:t>«</a:t>
            </a:r>
            <a:r>
              <a:rPr lang="de-CH" sz="3600" b="1" dirty="0" err="1" smtClean="0"/>
              <a:t>Rotonda</a:t>
            </a:r>
            <a:r>
              <a:rPr lang="de-CH" sz="3600" b="1" dirty="0" smtClean="0"/>
              <a:t> del Castagno» </a:t>
            </a:r>
            <a:r>
              <a:rPr lang="de-CH" sz="3600" dirty="0" err="1" smtClean="0"/>
              <a:t>nell’ambito</a:t>
            </a:r>
            <a:r>
              <a:rPr lang="de-CH" sz="3600" dirty="0" smtClean="0"/>
              <a:t> </a:t>
            </a:r>
            <a:r>
              <a:rPr lang="de-CH" sz="3600" dirty="0" err="1" smtClean="0"/>
              <a:t>dell’Evento</a:t>
            </a:r>
            <a:r>
              <a:rPr lang="de-CH" sz="3600" dirty="0" smtClean="0"/>
              <a:t> </a:t>
            </a:r>
            <a:r>
              <a:rPr lang="de-CH" sz="3600" dirty="0" err="1" smtClean="0"/>
              <a:t>Ceneri</a:t>
            </a:r>
            <a:r>
              <a:rPr lang="de-CH" sz="3600" dirty="0" smtClean="0"/>
              <a:t> 2020 </a:t>
            </a:r>
            <a:endParaRPr lang="it-CH" sz="3600" dirty="0"/>
          </a:p>
        </p:txBody>
      </p:sp>
    </p:spTree>
    <p:extLst>
      <p:ext uri="{BB962C8B-B14F-4D97-AF65-F5344CB8AC3E}">
        <p14:creationId xmlns:p14="http://schemas.microsoft.com/office/powerpoint/2010/main" val="110663894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1611</Words>
  <Application>Microsoft Office PowerPoint</Application>
  <PresentationFormat>Widescreen</PresentationFormat>
  <Paragraphs>374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5_Office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Fürst Michele</dc:creator>
  <cp:lastModifiedBy>Danilo</cp:lastModifiedBy>
  <cp:revision>89</cp:revision>
  <dcterms:created xsi:type="dcterms:W3CDTF">2019-05-08T13:18:54Z</dcterms:created>
  <dcterms:modified xsi:type="dcterms:W3CDTF">2021-06-24T11:53:29Z</dcterms:modified>
</cp:coreProperties>
</file>